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52" r:id="rId2"/>
    <p:sldId id="445" r:id="rId3"/>
    <p:sldId id="450" r:id="rId4"/>
    <p:sldId id="446" r:id="rId5"/>
    <p:sldId id="451" r:id="rId6"/>
    <p:sldId id="453" r:id="rId7"/>
    <p:sldId id="454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ORS SNEIDER PERILLA PEÑA" initials="JSPP" lastIdx="1" clrIdx="0">
    <p:extLst>
      <p:ext uri="{19B8F6BF-5375-455C-9EA6-DF929625EA0E}">
        <p15:presenceInfo xmlns:p15="http://schemas.microsoft.com/office/powerpoint/2012/main" userId="2178ef1eeb960c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1A3"/>
    <a:srgbClr val="4125E9"/>
    <a:srgbClr val="CC6600"/>
    <a:srgbClr val="FF0066"/>
    <a:srgbClr val="C50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7" autoAdjust="0"/>
    <p:restoredTop sz="87101" autoAdjust="0"/>
  </p:normalViewPr>
  <p:slideViewPr>
    <p:cSldViewPr>
      <p:cViewPr varScale="1">
        <p:scale>
          <a:sx n="76" d="100"/>
          <a:sy n="76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5D65-9E55-4D50-9F4E-44066E55C636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C595-D66B-497C-A57A-150523F359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54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50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68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2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6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8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91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994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203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0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1120-264A-40F1-8F10-DB43495D7D9F}" type="datetimeFigureOut">
              <a:rPr lang="es-CO" smtClean="0"/>
              <a:t>10/06/2026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74509-6DA3-41B5-85A6-C110257A8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66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" b="23083"/>
          <a:stretch/>
        </p:blipFill>
        <p:spPr bwMode="auto">
          <a:xfrm>
            <a:off x="323528" y="5977127"/>
            <a:ext cx="2304256" cy="7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04" y="5879201"/>
            <a:ext cx="557059" cy="8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Subtítulo"/>
          <p:cNvSpPr txBox="1">
            <a:spLocks/>
          </p:cNvSpPr>
          <p:nvPr/>
        </p:nvSpPr>
        <p:spPr>
          <a:xfrm>
            <a:off x="3059832" y="6309269"/>
            <a:ext cx="4668652" cy="4320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>
                <a:solidFill>
                  <a:srgbClr val="0070C0"/>
                </a:solidFill>
                <a:latin typeface="Century Gothic" panose="020B0502020202020204" pitchFamily="34" charset="0"/>
              </a:rPr>
              <a:t>“Profesionales en Humanidad”</a:t>
            </a:r>
            <a:endParaRPr lang="es-CO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771800" y="6489019"/>
            <a:ext cx="576064" cy="84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7524328" y="6463779"/>
            <a:ext cx="576064" cy="84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72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8DDF7FA-F8D5-410C-A22D-A72856A8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" y="260648"/>
            <a:ext cx="9071334" cy="60475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83479B-E30F-434A-B4EF-65C18DDC5498}"/>
              </a:ext>
            </a:extLst>
          </p:cNvPr>
          <p:cNvSpPr txBox="1"/>
          <p:nvPr/>
        </p:nvSpPr>
        <p:spPr>
          <a:xfrm>
            <a:off x="1852861" y="3044301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RESPONSABLE : 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ÁREA DE CALIDAD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706B51-4181-4E7F-BC80-D3BADC0EFAB5}"/>
              </a:ext>
            </a:extLst>
          </p:cNvPr>
          <p:cNvSpPr txBox="1"/>
          <p:nvPr/>
        </p:nvSpPr>
        <p:spPr>
          <a:xfrm>
            <a:off x="2068885" y="98072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412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</a:p>
          <a:p>
            <a:pPr algn="ctr"/>
            <a:r>
              <a:rPr lang="es-CO" sz="4800" b="1" dirty="0">
                <a:solidFill>
                  <a:srgbClr val="412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</a:t>
            </a:r>
          </a:p>
        </p:txBody>
      </p:sp>
    </p:spTree>
    <p:extLst>
      <p:ext uri="{BB962C8B-B14F-4D97-AF65-F5344CB8AC3E}">
        <p14:creationId xmlns:p14="http://schemas.microsoft.com/office/powerpoint/2010/main" val="293581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F21D25-B7E4-48E4-902E-69A1D2B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086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CEEBFB-8D56-4EAE-A8FF-F5548C18F205}"/>
              </a:ext>
            </a:extLst>
          </p:cNvPr>
          <p:cNvSpPr txBox="1"/>
          <p:nvPr/>
        </p:nvSpPr>
        <p:spPr>
          <a:xfrm>
            <a:off x="1043608" y="220486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D31A3"/>
                </a:solidFill>
              </a:rPr>
              <a:t>RESOLUCIÓN 3100 DE 2019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311E98-2BB2-49A0-8BF6-6BD0692991D2}"/>
              </a:ext>
            </a:extLst>
          </p:cNvPr>
          <p:cNvSpPr txBox="1"/>
          <p:nvPr/>
        </p:nvSpPr>
        <p:spPr>
          <a:xfrm>
            <a:off x="719572" y="3933056"/>
            <a:ext cx="770485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El SUH evalúa que los servicios cuenten con:</a:t>
            </a:r>
          </a:p>
          <a:p>
            <a:pPr algn="ctr"/>
            <a:r>
              <a:rPr lang="es-MX" sz="2000" dirty="0">
                <a:solidFill>
                  <a:srgbClr val="4125E9"/>
                </a:solidFill>
              </a:rPr>
              <a:t>Técnico-administrativas, científicas y de infraestructura</a:t>
            </a:r>
            <a:endParaRPr lang="es-CO" sz="2000" dirty="0">
              <a:solidFill>
                <a:srgbClr val="4125E9"/>
              </a:solidFill>
            </a:endParaRPr>
          </a:p>
          <a:p>
            <a:pPr algn="ctr"/>
            <a:endParaRPr lang="es-MX" sz="700" b="1" dirty="0"/>
          </a:p>
          <a:p>
            <a:pPr algn="ctr"/>
            <a:r>
              <a:rPr lang="es-MX" sz="2000" dirty="0"/>
              <a:t>Talento humano competente (formación, perfiles, responsabilidades)</a:t>
            </a:r>
          </a:p>
          <a:p>
            <a:pPr algn="ctr"/>
            <a:r>
              <a:rPr lang="es-MX" sz="2000" dirty="0"/>
              <a:t>Infraestructura adecuada (espacios seguros y funcionales)</a:t>
            </a:r>
          </a:p>
          <a:p>
            <a:pPr algn="ctr"/>
            <a:r>
              <a:rPr lang="es-MX" sz="2000" dirty="0"/>
              <a:t>Dotación y equipos biomédicos (en buen estado y calibrados)</a:t>
            </a:r>
          </a:p>
          <a:p>
            <a:pPr algn="ctr"/>
            <a:r>
              <a:rPr lang="es-MX" sz="2000" dirty="0"/>
              <a:t>Procesos y protocolos definidos (guías, procedimientos)</a:t>
            </a:r>
          </a:p>
          <a:p>
            <a:pPr algn="ctr"/>
            <a:r>
              <a:rPr lang="es-MX" sz="2000" dirty="0"/>
              <a:t>Registros clínicos completos (historia clínica)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74589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15EF32-8813-41DA-A498-46DFED71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4656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B9765E-9D92-46ED-991A-4E12A1304A99}"/>
              </a:ext>
            </a:extLst>
          </p:cNvPr>
          <p:cNvSpPr txBox="1"/>
          <p:nvPr/>
        </p:nvSpPr>
        <p:spPr>
          <a:xfrm>
            <a:off x="143508" y="29256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¿QUE GARANTIZA? </a:t>
            </a:r>
          </a:p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Cumplimiento de condiciones mínimas de calidad</a:t>
            </a:r>
            <a:endParaRPr lang="es-CO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6C97CC-8B3D-4364-B92D-C9B333CB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"/>
            <a:ext cx="9144000" cy="43929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30B8CFE-E302-4C39-9E9C-15162B7ED0F3}"/>
              </a:ext>
            </a:extLst>
          </p:cNvPr>
          <p:cNvSpPr txBox="1"/>
          <p:nvPr/>
        </p:nvSpPr>
        <p:spPr>
          <a:xfrm>
            <a:off x="179512" y="4653136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D31A3"/>
                </a:solidFill>
              </a:rPr>
              <a:t> ¿QUIÉN DEBE CUMPLIR CON LA HABILITACIÓN? </a:t>
            </a:r>
          </a:p>
          <a:p>
            <a:pPr algn="ctr"/>
            <a:r>
              <a:rPr lang="es-MX" sz="2400" dirty="0">
                <a:solidFill>
                  <a:srgbClr val="0D31A3"/>
                </a:solidFill>
              </a:rPr>
              <a:t>Todas las instituciones de salud</a:t>
            </a:r>
            <a:endParaRPr lang="es-CO" sz="2400" dirty="0">
              <a:solidFill>
                <a:srgbClr val="0D3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F07C7C-DF6D-4572-B810-EBC8BD86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4905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6B65EA-EEA4-47BA-8DBA-0CA8D51D4EAB}"/>
              </a:ext>
            </a:extLst>
          </p:cNvPr>
          <p:cNvSpPr txBox="1"/>
          <p:nvPr/>
        </p:nvSpPr>
        <p:spPr>
          <a:xfrm>
            <a:off x="-180528" y="4869160"/>
            <a:ext cx="3096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D31A3"/>
                </a:solidFill>
              </a:rPr>
              <a:t>RESPONSABILIDAD</a:t>
            </a:r>
          </a:p>
          <a:p>
            <a:pPr algn="ctr"/>
            <a:r>
              <a:rPr lang="es-CO" sz="2400" b="1" dirty="0">
                <a:solidFill>
                  <a:srgbClr val="0D31A3"/>
                </a:solidFill>
              </a:rPr>
              <a:t> DEL PERSONAL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DC547E-C52B-43B2-AD9C-F830EB1CDA62}"/>
              </a:ext>
            </a:extLst>
          </p:cNvPr>
          <p:cNvSpPr txBox="1"/>
          <p:nvPr/>
        </p:nvSpPr>
        <p:spPr>
          <a:xfrm>
            <a:off x="2627784" y="4509120"/>
            <a:ext cx="5760640" cy="193899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Cada colaborador debe garantizar la aplicación de los protocolos y procedimientos establecidos, el uso adecuado de los equipos e insumos, el correcto diligenciamiento de los registros clínicos y el mantenimiento de condiciones seguras en su área de trabajo.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4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44D357-C460-4341-8C94-38E139D86C82}"/>
              </a:ext>
            </a:extLst>
          </p:cNvPr>
          <p:cNvSpPr txBox="1"/>
          <p:nvPr/>
        </p:nvSpPr>
        <p:spPr>
          <a:xfrm>
            <a:off x="1115616" y="26064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D31A3"/>
                </a:solidFill>
              </a:rPr>
              <a:t>ERRORES MÁS FRECUENTES EN AUDITORÍAS</a:t>
            </a:r>
            <a:endParaRPr lang="es-CO" sz="2800" b="1" dirty="0">
              <a:solidFill>
                <a:srgbClr val="0D31A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13D95-12EE-4065-A651-D8D2F3963410}"/>
              </a:ext>
            </a:extLst>
          </p:cNvPr>
          <p:cNvSpPr txBox="1"/>
          <p:nvPr/>
        </p:nvSpPr>
        <p:spPr>
          <a:xfrm>
            <a:off x="1592796" y="888447"/>
            <a:ext cx="56891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❌ Historias clínicas incompletas.</a:t>
            </a:r>
          </a:p>
          <a:p>
            <a:r>
              <a:rPr lang="es-MX" dirty="0"/>
              <a:t>❌ Registros sin firma o sello.</a:t>
            </a:r>
          </a:p>
          <a:p>
            <a:r>
              <a:rPr lang="es-MX" dirty="0"/>
              <a:t>❌ Desconocimiento de protocolos institucionales.</a:t>
            </a:r>
          </a:p>
          <a:p>
            <a:r>
              <a:rPr lang="es-MX" dirty="0"/>
              <a:t>❌ Medicamentos vencidos o mal almacenados.</a:t>
            </a:r>
          </a:p>
          <a:p>
            <a:r>
              <a:rPr lang="es-MX" dirty="0"/>
              <a:t>❌ Equipos sin mantenimiento o calibración.</a:t>
            </a:r>
          </a:p>
          <a:p>
            <a:r>
              <a:rPr lang="es-MX" dirty="0"/>
              <a:t>❌ Falta de adherencia a medidas de seguridad del paciente.</a:t>
            </a:r>
          </a:p>
          <a:p>
            <a:r>
              <a:rPr lang="es-MX" dirty="0"/>
              <a:t>❌ Segregación incorrecta de residuos.</a:t>
            </a:r>
          </a:p>
          <a:p>
            <a:r>
              <a:rPr lang="es-MX" dirty="0"/>
              <a:t>❌ Áreas desordenadas o con deficiencias de bioseguridad.</a:t>
            </a:r>
          </a:p>
          <a:p>
            <a:r>
              <a:rPr lang="es-MX" dirty="0"/>
              <a:t>❌ Documentos desactualizados.</a:t>
            </a:r>
          </a:p>
          <a:p>
            <a:r>
              <a:rPr lang="es-MX" dirty="0"/>
              <a:t>❌ Falta de evidencia de capacitación del personal.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E675E7-70D9-4B85-A94F-2D3A951432C9}"/>
              </a:ext>
            </a:extLst>
          </p:cNvPr>
          <p:cNvSpPr txBox="1"/>
          <p:nvPr/>
        </p:nvSpPr>
        <p:spPr>
          <a:xfrm>
            <a:off x="611560" y="5055766"/>
            <a:ext cx="678938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/>
              <a:t>La habilitación se demuestra con lo que hacemos todos los días, no solo con los documentos.</a:t>
            </a:r>
            <a:endParaRPr lang="es-CO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FE758C-664B-4B9A-8BE6-973EDD5E8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20054" r="63937" b="29287"/>
          <a:stretch/>
        </p:blipFill>
        <p:spPr>
          <a:xfrm>
            <a:off x="6718794" y="2391455"/>
            <a:ext cx="2182850" cy="21520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7B5254A-2A53-49DB-B9EC-34C16DBC4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8" t="20155" r="30917" b="29053"/>
          <a:stretch/>
        </p:blipFill>
        <p:spPr>
          <a:xfrm>
            <a:off x="-26877" y="766215"/>
            <a:ext cx="1728194" cy="17693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3AC552-9BD6-4AF3-8A3A-8F0A72FE15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9" t="20194" b="29013"/>
          <a:stretch/>
        </p:blipFill>
        <p:spPr>
          <a:xfrm>
            <a:off x="7333695" y="819913"/>
            <a:ext cx="1389378" cy="146696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1C41251-6BBF-44B2-B111-C802A195BAD4}"/>
              </a:ext>
            </a:extLst>
          </p:cNvPr>
          <p:cNvSpPr txBox="1"/>
          <p:nvPr/>
        </p:nvSpPr>
        <p:spPr>
          <a:xfrm>
            <a:off x="2771800" y="4409346"/>
            <a:ext cx="293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D31A3"/>
                </a:solidFill>
              </a:rPr>
              <a:t>REGLA DE ORO</a:t>
            </a:r>
            <a:endParaRPr lang="es-CO" sz="2800" b="1" dirty="0">
              <a:solidFill>
                <a:srgbClr val="0D3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9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2E58D3-C2E1-4D2E-BAED-FB60E453F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78" y="1145850"/>
            <a:ext cx="6773243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07324"/>
      </p:ext>
    </p:extLst>
  </p:cSld>
  <p:clrMapOvr>
    <a:masterClrMapping/>
  </p:clrMapOvr>
</p:sld>
</file>

<file path=ppt/theme/theme1.xml><?xml version="1.0" encoding="utf-8"?>
<a:theme xmlns:a="http://schemas.openxmlformats.org/drawingml/2006/main" name="HSFV Presentacion 20200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4353</TotalTime>
  <Words>238</Words>
  <Application>Microsoft Office PowerPoint</Application>
  <PresentationFormat>Presentación en pantalla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HSFV Presentacion 20200122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Ligia Perilla</dc:creator>
  <cp:lastModifiedBy>JANNORS SNEIDER PERILLA PEÑA</cp:lastModifiedBy>
  <cp:revision>356</cp:revision>
  <dcterms:created xsi:type="dcterms:W3CDTF">2021-06-01T17:18:21Z</dcterms:created>
  <dcterms:modified xsi:type="dcterms:W3CDTF">2026-06-11T00:22:31Z</dcterms:modified>
</cp:coreProperties>
</file>