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90" r:id="rId3"/>
  </p:sldMasterIdLst>
  <p:notesMasterIdLst>
    <p:notesMasterId r:id="rId12"/>
  </p:notesMasterIdLst>
  <p:sldIdLst>
    <p:sldId id="411" r:id="rId4"/>
    <p:sldId id="418" r:id="rId5"/>
    <p:sldId id="432" r:id="rId6"/>
    <p:sldId id="429" r:id="rId7"/>
    <p:sldId id="417" r:id="rId8"/>
    <p:sldId id="274" r:id="rId9"/>
    <p:sldId id="414" r:id="rId10"/>
    <p:sldId id="433" r:id="rId11"/>
  </p:sldIdLst>
  <p:sldSz cx="18288000" cy="10287000"/>
  <p:notesSz cx="6858000" cy="9144000"/>
  <p:embeddedFontLst>
    <p:embeddedFont>
      <p:font typeface="Open Sans Bold" panose="020B0604020202020204" charset="0"/>
      <p:regular r:id="rId13"/>
    </p:embeddedFont>
    <p:embeddedFont>
      <p:font typeface="Tahoma" panose="020B0604030504040204" pitchFamily="3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0" d="100"/>
          <a:sy n="50" d="100"/>
        </p:scale>
        <p:origin x="87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53855-B785-47BE-896A-6A24E53DC3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CO"/>
        </a:p>
      </dgm:t>
    </dgm:pt>
    <dgm:pt modelId="{37BAE736-66AD-462A-B9B1-0993D764C7D9}">
      <dgm:prSet phldrT="[Texto]" phldr="0"/>
      <dgm:spPr>
        <a:solidFill>
          <a:schemeClr val="accent6"/>
        </a:solidFill>
      </dgm:spPr>
      <dgm:t>
        <a:bodyPr/>
        <a:lstStyle/>
        <a:p>
          <a:r>
            <a:rPr lang="es-CO" b="1" dirty="0"/>
            <a:t>AMBIENTE DE CONTROL</a:t>
          </a:r>
        </a:p>
      </dgm:t>
    </dgm:pt>
    <dgm:pt modelId="{5BACD770-F184-4EA8-9063-34AC0CA4972E}" type="parTrans" cxnId="{621CBA27-49EC-474A-A52B-CA3C334D389A}">
      <dgm:prSet/>
      <dgm:spPr/>
      <dgm:t>
        <a:bodyPr/>
        <a:lstStyle/>
        <a:p>
          <a:endParaRPr lang="es-CO"/>
        </a:p>
      </dgm:t>
    </dgm:pt>
    <dgm:pt modelId="{87E466AA-D7B5-442A-9174-6BFC4228E8A4}" type="sibTrans" cxnId="{621CBA27-49EC-474A-A52B-CA3C334D389A}">
      <dgm:prSet/>
      <dgm:spPr/>
      <dgm:t>
        <a:bodyPr/>
        <a:lstStyle/>
        <a:p>
          <a:endParaRPr lang="es-CO"/>
        </a:p>
      </dgm:t>
    </dgm:pt>
    <dgm:pt modelId="{38142AA5-3CFD-471E-9D19-E46DCC1CBF09}">
      <dgm:prSet phldrT="[Texto]" phldr="0"/>
      <dgm:spPr/>
      <dgm:t>
        <a:bodyPr/>
        <a:lstStyle/>
        <a:p>
          <a:pPr algn="just"/>
          <a:r>
            <a:rPr lang="es-CO" dirty="0"/>
            <a:t>Conjunto de directrices y condiciones mínimas que brinda la alta dirección de las organizaciones con el fin de implementar y fortalecer su Sistema de Control Interno. </a:t>
          </a:r>
        </a:p>
      </dgm:t>
    </dgm:pt>
    <dgm:pt modelId="{0DBD077A-7E9A-467D-9A16-BAED05FD8A9A}" type="parTrans" cxnId="{4E043D18-F699-4911-B3F7-A15E3398BE1E}">
      <dgm:prSet/>
      <dgm:spPr/>
      <dgm:t>
        <a:bodyPr/>
        <a:lstStyle/>
        <a:p>
          <a:endParaRPr lang="es-CO"/>
        </a:p>
      </dgm:t>
    </dgm:pt>
    <dgm:pt modelId="{3EDBDC62-B743-424A-8AED-511417477752}" type="sibTrans" cxnId="{4E043D18-F699-4911-B3F7-A15E3398BE1E}">
      <dgm:prSet/>
      <dgm:spPr/>
      <dgm:t>
        <a:bodyPr/>
        <a:lstStyle/>
        <a:p>
          <a:endParaRPr lang="es-CO"/>
        </a:p>
      </dgm:t>
    </dgm:pt>
    <dgm:pt modelId="{C0A89A7A-013C-46D3-B49C-E2D8E6DBDF82}">
      <dgm:prSet phldrT="[Texto]" phldr="0"/>
      <dgm:spPr>
        <a:solidFill>
          <a:schemeClr val="accent5"/>
        </a:solidFill>
      </dgm:spPr>
      <dgm:t>
        <a:bodyPr/>
        <a:lstStyle/>
        <a:p>
          <a:r>
            <a:rPr lang="es-CO" b="1" dirty="0"/>
            <a:t>EVALUACIÓN DEL RIESGO</a:t>
          </a:r>
        </a:p>
      </dgm:t>
    </dgm:pt>
    <dgm:pt modelId="{6BC5B33F-FCB3-4CA0-B972-BDB5C05AE65E}" type="parTrans" cxnId="{7D5C1153-A0E3-48AB-8E3E-16FDE5636986}">
      <dgm:prSet/>
      <dgm:spPr/>
      <dgm:t>
        <a:bodyPr/>
        <a:lstStyle/>
        <a:p>
          <a:endParaRPr lang="es-CO"/>
        </a:p>
      </dgm:t>
    </dgm:pt>
    <dgm:pt modelId="{BD4A0B4E-7220-4089-B145-554F42956F4D}" type="sibTrans" cxnId="{7D5C1153-A0E3-48AB-8E3E-16FDE5636986}">
      <dgm:prSet/>
      <dgm:spPr/>
      <dgm:t>
        <a:bodyPr/>
        <a:lstStyle/>
        <a:p>
          <a:endParaRPr lang="es-CO"/>
        </a:p>
      </dgm:t>
    </dgm:pt>
    <dgm:pt modelId="{983D71A5-EE09-434D-B0A5-EB79C5696728}">
      <dgm:prSet phldrT="[Texto]" phldr="0"/>
      <dgm:spPr/>
      <dgm:t>
        <a:bodyPr/>
        <a:lstStyle/>
        <a:p>
          <a:pPr algn="just"/>
          <a:r>
            <a:rPr lang="es-CO" dirty="0"/>
            <a:t>Proceso dinámico e interactivo que le permite a la entidad identificar, evaluar y gestionar aquellos eventos, tanto internos como externos, que puedan afectar o impedir el logro de sus objetivos institucionales. </a:t>
          </a:r>
        </a:p>
      </dgm:t>
    </dgm:pt>
    <dgm:pt modelId="{D1AE298B-B570-471C-91C3-6404FBB3E7C8}" type="parTrans" cxnId="{A7A33E51-622D-4F6F-9370-E94D20B97A47}">
      <dgm:prSet/>
      <dgm:spPr/>
      <dgm:t>
        <a:bodyPr/>
        <a:lstStyle/>
        <a:p>
          <a:endParaRPr lang="es-CO"/>
        </a:p>
      </dgm:t>
    </dgm:pt>
    <dgm:pt modelId="{32D85C38-2596-47E9-8284-E1FEF5637393}" type="sibTrans" cxnId="{A7A33E51-622D-4F6F-9370-E94D20B97A47}">
      <dgm:prSet/>
      <dgm:spPr/>
      <dgm:t>
        <a:bodyPr/>
        <a:lstStyle/>
        <a:p>
          <a:endParaRPr lang="es-CO"/>
        </a:p>
      </dgm:t>
    </dgm:pt>
    <dgm:pt modelId="{C98C0BB5-0DF7-4444-8E52-C792F9A61246}">
      <dgm:prSet phldrT="[Texto]" phldr="0"/>
      <dgm:spPr>
        <a:solidFill>
          <a:schemeClr val="accent4"/>
        </a:solidFill>
      </dgm:spPr>
      <dgm:t>
        <a:bodyPr/>
        <a:lstStyle/>
        <a:p>
          <a:r>
            <a:rPr lang="es-CO" b="1" dirty="0"/>
            <a:t>ACTIVIDADES DE CONTROL</a:t>
          </a:r>
        </a:p>
      </dgm:t>
    </dgm:pt>
    <dgm:pt modelId="{514DCD99-6D1C-4F9B-8C73-D53230E4D265}" type="parTrans" cxnId="{55F9592F-26EF-443D-AB0F-97335C79EEAE}">
      <dgm:prSet/>
      <dgm:spPr/>
      <dgm:t>
        <a:bodyPr/>
        <a:lstStyle/>
        <a:p>
          <a:endParaRPr lang="es-CO"/>
        </a:p>
      </dgm:t>
    </dgm:pt>
    <dgm:pt modelId="{5056F004-1199-4A12-9636-46A18F833BA6}" type="sibTrans" cxnId="{55F9592F-26EF-443D-AB0F-97335C79EEAE}">
      <dgm:prSet/>
      <dgm:spPr/>
      <dgm:t>
        <a:bodyPr/>
        <a:lstStyle/>
        <a:p>
          <a:endParaRPr lang="es-CO"/>
        </a:p>
      </dgm:t>
    </dgm:pt>
    <dgm:pt modelId="{05FDE67C-C179-4D7B-BAE2-DA45D7A71A40}">
      <dgm:prSet phldrT="[Texto]" phldr="0"/>
      <dgm:spPr/>
      <dgm:t>
        <a:bodyPr/>
        <a:lstStyle/>
        <a:p>
          <a:pPr algn="just"/>
          <a:r>
            <a:rPr lang="es-CO" dirty="0"/>
            <a:t>Acciones determinadas por la entidad, generalmente expresadas a través de políticas de operación, procesos y procedimientos, que contribuyen al desarrollo de las directrices impartidas por la alta dirección frente al logro de los objetivos.</a:t>
          </a:r>
        </a:p>
      </dgm:t>
    </dgm:pt>
    <dgm:pt modelId="{388BC335-DD80-4639-85E9-2F203551D7FC}" type="parTrans" cxnId="{4ED5C048-282B-41DA-B5A5-7FD8C654236E}">
      <dgm:prSet/>
      <dgm:spPr/>
      <dgm:t>
        <a:bodyPr/>
        <a:lstStyle/>
        <a:p>
          <a:endParaRPr lang="es-CO"/>
        </a:p>
      </dgm:t>
    </dgm:pt>
    <dgm:pt modelId="{4F976D91-0936-469D-A1AF-038E8B3C8A37}" type="sibTrans" cxnId="{4ED5C048-282B-41DA-B5A5-7FD8C654236E}">
      <dgm:prSet/>
      <dgm:spPr/>
      <dgm:t>
        <a:bodyPr/>
        <a:lstStyle/>
        <a:p>
          <a:endParaRPr lang="es-CO"/>
        </a:p>
      </dgm:t>
    </dgm:pt>
    <dgm:pt modelId="{53745E3C-DF40-4236-A7E0-1FF0427EF303}">
      <dgm:prSet phldrT="[Texto]" phldr="0"/>
      <dgm:spPr>
        <a:solidFill>
          <a:schemeClr val="accent3"/>
        </a:solidFill>
      </dgm:spPr>
      <dgm:t>
        <a:bodyPr/>
        <a:lstStyle/>
        <a:p>
          <a:pPr algn="just"/>
          <a:r>
            <a:rPr lang="es-CO" b="1" dirty="0"/>
            <a:t>INFORMACIÓN Y COMUNICACIÓN</a:t>
          </a:r>
        </a:p>
      </dgm:t>
    </dgm:pt>
    <dgm:pt modelId="{D05164B0-9D81-4DDD-8D95-B34D7BB696F1}" type="parTrans" cxnId="{C7558412-0D99-4368-8074-B30651F38BEF}">
      <dgm:prSet/>
      <dgm:spPr/>
      <dgm:t>
        <a:bodyPr/>
        <a:lstStyle/>
        <a:p>
          <a:endParaRPr lang="es-CO"/>
        </a:p>
      </dgm:t>
    </dgm:pt>
    <dgm:pt modelId="{CCD30ECF-CDF0-4E06-920C-C095AEBB4A52}" type="sibTrans" cxnId="{C7558412-0D99-4368-8074-B30651F38BEF}">
      <dgm:prSet/>
      <dgm:spPr/>
      <dgm:t>
        <a:bodyPr/>
        <a:lstStyle/>
        <a:p>
          <a:endParaRPr lang="es-CO"/>
        </a:p>
      </dgm:t>
    </dgm:pt>
    <dgm:pt modelId="{18760864-81F4-49F9-8C65-AAD61E7A62C8}">
      <dgm:prSet phldrT="[Texto]" phldr="0"/>
      <dgm:spPr>
        <a:solidFill>
          <a:schemeClr val="accent2"/>
        </a:solidFill>
      </dgm:spPr>
      <dgm:t>
        <a:bodyPr/>
        <a:lstStyle/>
        <a:p>
          <a:pPr algn="ctr"/>
          <a:r>
            <a:rPr lang="es-CO" b="1" dirty="0"/>
            <a:t>ACTIVIDADES DE MONITOREO</a:t>
          </a:r>
        </a:p>
      </dgm:t>
    </dgm:pt>
    <dgm:pt modelId="{037DBDE7-BF3E-44B6-A509-596B3A7B679E}" type="parTrans" cxnId="{C7209EB6-D3CD-4645-944E-F6AE561B4267}">
      <dgm:prSet/>
      <dgm:spPr/>
      <dgm:t>
        <a:bodyPr/>
        <a:lstStyle/>
        <a:p>
          <a:endParaRPr lang="es-CO"/>
        </a:p>
      </dgm:t>
    </dgm:pt>
    <dgm:pt modelId="{A174D81C-3A97-4402-8043-A2E6438F75DA}" type="sibTrans" cxnId="{C7209EB6-D3CD-4645-944E-F6AE561B4267}">
      <dgm:prSet/>
      <dgm:spPr/>
      <dgm:t>
        <a:bodyPr/>
        <a:lstStyle/>
        <a:p>
          <a:endParaRPr lang="es-CO"/>
        </a:p>
      </dgm:t>
    </dgm:pt>
    <dgm:pt modelId="{3AF25803-C9B0-4F0E-A451-E86042F8DEF8}">
      <dgm:prSet phldrT="[Texto]" phldr="0"/>
      <dgm:spPr/>
      <dgm:t>
        <a:bodyPr/>
        <a:lstStyle/>
        <a:p>
          <a:pPr algn="just"/>
          <a:r>
            <a:rPr lang="es-CO" dirty="0"/>
            <a:t>La información sirve como base para reconocer el estado de los controles, así como para conocer el avance de la gestión de la entidad. La comunicación permite que los servidores públicos comprendan sus roles y responsabilidades y sirve como medio para la rendición de cuentas. </a:t>
          </a:r>
        </a:p>
      </dgm:t>
    </dgm:pt>
    <dgm:pt modelId="{0AB992D2-D8C3-445E-8F7B-ECD5B46C9C24}" type="parTrans" cxnId="{FB9AD3E7-494A-498A-A8BF-DC3522EEB1A9}">
      <dgm:prSet/>
      <dgm:spPr/>
      <dgm:t>
        <a:bodyPr/>
        <a:lstStyle/>
        <a:p>
          <a:endParaRPr lang="es-CO"/>
        </a:p>
      </dgm:t>
    </dgm:pt>
    <dgm:pt modelId="{44412EFD-8782-474A-832D-883A23A020B9}" type="sibTrans" cxnId="{FB9AD3E7-494A-498A-A8BF-DC3522EEB1A9}">
      <dgm:prSet/>
      <dgm:spPr/>
      <dgm:t>
        <a:bodyPr/>
        <a:lstStyle/>
        <a:p>
          <a:endParaRPr lang="es-CO"/>
        </a:p>
      </dgm:t>
    </dgm:pt>
    <dgm:pt modelId="{24C1E219-351E-4DF6-88E9-7A09B2D24A2F}">
      <dgm:prSet phldrT="[Texto]" phldr="0"/>
      <dgm:spPr/>
      <dgm:t>
        <a:bodyPr/>
        <a:lstStyle/>
        <a:p>
          <a:pPr algn="just"/>
          <a:r>
            <a:rPr lang="es-CO"/>
            <a:t>Busca que la entidad haga seguimiento oportuno al estado de la gestión de los riesgos y los controles, esto se puede llevar a cabo a partir de dos tipos de evaluación: concurrente o autoevaluación y evaluación independiente. </a:t>
          </a:r>
          <a:endParaRPr lang="es-CO" dirty="0"/>
        </a:p>
      </dgm:t>
    </dgm:pt>
    <dgm:pt modelId="{E57EC217-8F73-492B-B3BA-7C72FC2DCB4D}" type="parTrans" cxnId="{A85EC767-11E0-42E3-9D0C-E243C6CEB6DE}">
      <dgm:prSet/>
      <dgm:spPr/>
      <dgm:t>
        <a:bodyPr/>
        <a:lstStyle/>
        <a:p>
          <a:endParaRPr lang="es-CO"/>
        </a:p>
      </dgm:t>
    </dgm:pt>
    <dgm:pt modelId="{2482C5A5-3502-44DE-A888-826731318BAE}" type="sibTrans" cxnId="{A85EC767-11E0-42E3-9D0C-E243C6CEB6DE}">
      <dgm:prSet/>
      <dgm:spPr/>
      <dgm:t>
        <a:bodyPr/>
        <a:lstStyle/>
        <a:p>
          <a:endParaRPr lang="es-CO"/>
        </a:p>
      </dgm:t>
    </dgm:pt>
    <dgm:pt modelId="{DBE75BAB-B847-4360-8686-748C958C7069}" type="pres">
      <dgm:prSet presAssocID="{45353855-B785-47BE-896A-6A24E53DC364}" presName="linearFlow" presStyleCnt="0">
        <dgm:presLayoutVars>
          <dgm:dir/>
          <dgm:animLvl val="lvl"/>
          <dgm:resizeHandles val="exact"/>
        </dgm:presLayoutVars>
      </dgm:prSet>
      <dgm:spPr/>
    </dgm:pt>
    <dgm:pt modelId="{5B3BDF31-9FE7-4FAB-930C-6E4F3E6FF9EE}" type="pres">
      <dgm:prSet presAssocID="{37BAE736-66AD-462A-B9B1-0993D764C7D9}" presName="composite" presStyleCnt="0"/>
      <dgm:spPr/>
    </dgm:pt>
    <dgm:pt modelId="{09EC57B9-1412-474D-A075-4F09F57D2ACC}" type="pres">
      <dgm:prSet presAssocID="{37BAE736-66AD-462A-B9B1-0993D764C7D9}" presName="parentText" presStyleLbl="alignNode1" presStyleIdx="0" presStyleCnt="5">
        <dgm:presLayoutVars>
          <dgm:chMax val="1"/>
          <dgm:bulletEnabled val="1"/>
        </dgm:presLayoutVars>
      </dgm:prSet>
      <dgm:spPr/>
    </dgm:pt>
    <dgm:pt modelId="{E28451A9-B38F-4DF4-A323-ECD435D78719}" type="pres">
      <dgm:prSet presAssocID="{37BAE736-66AD-462A-B9B1-0993D764C7D9}" presName="descendantText" presStyleLbl="alignAcc1" presStyleIdx="0" presStyleCnt="5">
        <dgm:presLayoutVars>
          <dgm:bulletEnabled val="1"/>
        </dgm:presLayoutVars>
      </dgm:prSet>
      <dgm:spPr/>
    </dgm:pt>
    <dgm:pt modelId="{4FAFB259-2791-4009-8435-087134D1A4A5}" type="pres">
      <dgm:prSet presAssocID="{87E466AA-D7B5-442A-9174-6BFC4228E8A4}" presName="sp" presStyleCnt="0"/>
      <dgm:spPr/>
    </dgm:pt>
    <dgm:pt modelId="{F6998D2F-7B89-4588-830F-D3298C139D44}" type="pres">
      <dgm:prSet presAssocID="{C0A89A7A-013C-46D3-B49C-E2D8E6DBDF82}" presName="composite" presStyleCnt="0"/>
      <dgm:spPr/>
    </dgm:pt>
    <dgm:pt modelId="{445D5527-C094-47E3-A7AC-CAA80B969DF0}" type="pres">
      <dgm:prSet presAssocID="{C0A89A7A-013C-46D3-B49C-E2D8E6DBDF82}" presName="parentText" presStyleLbl="alignNode1" presStyleIdx="1" presStyleCnt="5">
        <dgm:presLayoutVars>
          <dgm:chMax val="1"/>
          <dgm:bulletEnabled val="1"/>
        </dgm:presLayoutVars>
      </dgm:prSet>
      <dgm:spPr/>
    </dgm:pt>
    <dgm:pt modelId="{9445FC8A-498A-4BB8-9D47-941862DED092}" type="pres">
      <dgm:prSet presAssocID="{C0A89A7A-013C-46D3-B49C-E2D8E6DBDF82}" presName="descendantText" presStyleLbl="alignAcc1" presStyleIdx="1" presStyleCnt="5" custLinFactNeighborX="-23" custLinFactNeighborY="-1681">
        <dgm:presLayoutVars>
          <dgm:bulletEnabled val="1"/>
        </dgm:presLayoutVars>
      </dgm:prSet>
      <dgm:spPr/>
    </dgm:pt>
    <dgm:pt modelId="{165A2728-246E-40CE-A8AE-2B3926353FED}" type="pres">
      <dgm:prSet presAssocID="{BD4A0B4E-7220-4089-B145-554F42956F4D}" presName="sp" presStyleCnt="0"/>
      <dgm:spPr/>
    </dgm:pt>
    <dgm:pt modelId="{EA1B9406-3109-4CDE-A47C-D97D5535E68E}" type="pres">
      <dgm:prSet presAssocID="{C98C0BB5-0DF7-4444-8E52-C792F9A61246}" presName="composite" presStyleCnt="0"/>
      <dgm:spPr/>
    </dgm:pt>
    <dgm:pt modelId="{8CCA24F7-CA80-4FA3-9AE7-76D9FDB55D9E}" type="pres">
      <dgm:prSet presAssocID="{C98C0BB5-0DF7-4444-8E52-C792F9A61246}" presName="parentText" presStyleLbl="alignNode1" presStyleIdx="2" presStyleCnt="5">
        <dgm:presLayoutVars>
          <dgm:chMax val="1"/>
          <dgm:bulletEnabled val="1"/>
        </dgm:presLayoutVars>
      </dgm:prSet>
      <dgm:spPr/>
    </dgm:pt>
    <dgm:pt modelId="{EBF18CB7-D957-4430-9288-6163A6E48D66}" type="pres">
      <dgm:prSet presAssocID="{C98C0BB5-0DF7-4444-8E52-C792F9A61246}" presName="descendantText" presStyleLbl="alignAcc1" presStyleIdx="2" presStyleCnt="5">
        <dgm:presLayoutVars>
          <dgm:bulletEnabled val="1"/>
        </dgm:presLayoutVars>
      </dgm:prSet>
      <dgm:spPr/>
    </dgm:pt>
    <dgm:pt modelId="{2545DA06-E733-48FC-9D8E-A1C21FD94F5E}" type="pres">
      <dgm:prSet presAssocID="{5056F004-1199-4A12-9636-46A18F833BA6}" presName="sp" presStyleCnt="0"/>
      <dgm:spPr/>
    </dgm:pt>
    <dgm:pt modelId="{2CB0A50D-411F-4486-9672-C4BE67C114D2}" type="pres">
      <dgm:prSet presAssocID="{53745E3C-DF40-4236-A7E0-1FF0427EF303}" presName="composite" presStyleCnt="0"/>
      <dgm:spPr/>
    </dgm:pt>
    <dgm:pt modelId="{D1A8AAB0-1328-45FC-9161-34C5BB990631}" type="pres">
      <dgm:prSet presAssocID="{53745E3C-DF40-4236-A7E0-1FF0427EF303}" presName="parentText" presStyleLbl="alignNode1" presStyleIdx="3" presStyleCnt="5">
        <dgm:presLayoutVars>
          <dgm:chMax val="1"/>
          <dgm:bulletEnabled val="1"/>
        </dgm:presLayoutVars>
      </dgm:prSet>
      <dgm:spPr/>
    </dgm:pt>
    <dgm:pt modelId="{FAF79AA1-CE3C-4045-A6F4-8EAA04011CCE}" type="pres">
      <dgm:prSet presAssocID="{53745E3C-DF40-4236-A7E0-1FF0427EF303}" presName="descendantText" presStyleLbl="alignAcc1" presStyleIdx="3" presStyleCnt="5">
        <dgm:presLayoutVars>
          <dgm:bulletEnabled val="1"/>
        </dgm:presLayoutVars>
      </dgm:prSet>
      <dgm:spPr/>
    </dgm:pt>
    <dgm:pt modelId="{6748E514-413A-4FA7-9C84-5CE4BAAD00EC}" type="pres">
      <dgm:prSet presAssocID="{CCD30ECF-CDF0-4E06-920C-C095AEBB4A52}" presName="sp" presStyleCnt="0"/>
      <dgm:spPr/>
    </dgm:pt>
    <dgm:pt modelId="{B70A6B7D-9463-43A6-AD1F-E355D586D70C}" type="pres">
      <dgm:prSet presAssocID="{18760864-81F4-49F9-8C65-AAD61E7A62C8}" presName="composite" presStyleCnt="0"/>
      <dgm:spPr/>
    </dgm:pt>
    <dgm:pt modelId="{EE63DB0E-88A1-416F-9A98-197297A8120F}" type="pres">
      <dgm:prSet presAssocID="{18760864-81F4-49F9-8C65-AAD61E7A62C8}" presName="parentText" presStyleLbl="alignNode1" presStyleIdx="4" presStyleCnt="5">
        <dgm:presLayoutVars>
          <dgm:chMax val="1"/>
          <dgm:bulletEnabled val="1"/>
        </dgm:presLayoutVars>
      </dgm:prSet>
      <dgm:spPr/>
    </dgm:pt>
    <dgm:pt modelId="{4E2643DD-DAAF-4031-9764-022C663368DA}" type="pres">
      <dgm:prSet presAssocID="{18760864-81F4-49F9-8C65-AAD61E7A62C8}" presName="descendantText" presStyleLbl="alignAcc1" presStyleIdx="4" presStyleCnt="5">
        <dgm:presLayoutVars>
          <dgm:bulletEnabled val="1"/>
        </dgm:presLayoutVars>
      </dgm:prSet>
      <dgm:spPr/>
    </dgm:pt>
  </dgm:ptLst>
  <dgm:cxnLst>
    <dgm:cxn modelId="{9175700B-34FE-4E99-A4ED-A0DFD8CF9BBF}" type="presOf" srcId="{38142AA5-3CFD-471E-9D19-E46DCC1CBF09}" destId="{E28451A9-B38F-4DF4-A323-ECD435D78719}" srcOrd="0" destOrd="0" presId="urn:microsoft.com/office/officeart/2005/8/layout/chevron2"/>
    <dgm:cxn modelId="{C7558412-0D99-4368-8074-B30651F38BEF}" srcId="{45353855-B785-47BE-896A-6A24E53DC364}" destId="{53745E3C-DF40-4236-A7E0-1FF0427EF303}" srcOrd="3" destOrd="0" parTransId="{D05164B0-9D81-4DDD-8D95-B34D7BB696F1}" sibTransId="{CCD30ECF-CDF0-4E06-920C-C095AEBB4A52}"/>
    <dgm:cxn modelId="{4C1A3B18-932A-45F7-AF30-61B2A0E15071}" type="presOf" srcId="{C0A89A7A-013C-46D3-B49C-E2D8E6DBDF82}" destId="{445D5527-C094-47E3-A7AC-CAA80B969DF0}" srcOrd="0" destOrd="0" presId="urn:microsoft.com/office/officeart/2005/8/layout/chevron2"/>
    <dgm:cxn modelId="{4E043D18-F699-4911-B3F7-A15E3398BE1E}" srcId="{37BAE736-66AD-462A-B9B1-0993D764C7D9}" destId="{38142AA5-3CFD-471E-9D19-E46DCC1CBF09}" srcOrd="0" destOrd="0" parTransId="{0DBD077A-7E9A-467D-9A16-BAED05FD8A9A}" sibTransId="{3EDBDC62-B743-424A-8AED-511417477752}"/>
    <dgm:cxn modelId="{F4FD521A-A0B9-4B90-94B1-9C0F09C7994E}" type="presOf" srcId="{05FDE67C-C179-4D7B-BAE2-DA45D7A71A40}" destId="{EBF18CB7-D957-4430-9288-6163A6E48D66}" srcOrd="0" destOrd="0" presId="urn:microsoft.com/office/officeart/2005/8/layout/chevron2"/>
    <dgm:cxn modelId="{621CBA27-49EC-474A-A52B-CA3C334D389A}" srcId="{45353855-B785-47BE-896A-6A24E53DC364}" destId="{37BAE736-66AD-462A-B9B1-0993D764C7D9}" srcOrd="0" destOrd="0" parTransId="{5BACD770-F184-4EA8-9063-34AC0CA4972E}" sibTransId="{87E466AA-D7B5-442A-9174-6BFC4228E8A4}"/>
    <dgm:cxn modelId="{55F9592F-26EF-443D-AB0F-97335C79EEAE}" srcId="{45353855-B785-47BE-896A-6A24E53DC364}" destId="{C98C0BB5-0DF7-4444-8E52-C792F9A61246}" srcOrd="2" destOrd="0" parTransId="{514DCD99-6D1C-4F9B-8C73-D53230E4D265}" sibTransId="{5056F004-1199-4A12-9636-46A18F833BA6}"/>
    <dgm:cxn modelId="{19158C42-7982-410D-B192-32A9E40FCE3E}" type="presOf" srcId="{983D71A5-EE09-434D-B0A5-EB79C5696728}" destId="{9445FC8A-498A-4BB8-9D47-941862DED092}" srcOrd="0" destOrd="0" presId="urn:microsoft.com/office/officeart/2005/8/layout/chevron2"/>
    <dgm:cxn modelId="{2CA59D66-CD53-42E9-9AE1-F610DC1BAA43}" type="presOf" srcId="{53745E3C-DF40-4236-A7E0-1FF0427EF303}" destId="{D1A8AAB0-1328-45FC-9161-34C5BB990631}" srcOrd="0" destOrd="0" presId="urn:microsoft.com/office/officeart/2005/8/layout/chevron2"/>
    <dgm:cxn modelId="{3C0FC267-D9C6-4548-9C20-8D6A97AC0137}" type="presOf" srcId="{3AF25803-C9B0-4F0E-A451-E86042F8DEF8}" destId="{FAF79AA1-CE3C-4045-A6F4-8EAA04011CCE}" srcOrd="0" destOrd="0" presId="urn:microsoft.com/office/officeart/2005/8/layout/chevron2"/>
    <dgm:cxn modelId="{A85EC767-11E0-42E3-9D0C-E243C6CEB6DE}" srcId="{18760864-81F4-49F9-8C65-AAD61E7A62C8}" destId="{24C1E219-351E-4DF6-88E9-7A09B2D24A2F}" srcOrd="0" destOrd="0" parTransId="{E57EC217-8F73-492B-B3BA-7C72FC2DCB4D}" sibTransId="{2482C5A5-3502-44DE-A888-826731318BAE}"/>
    <dgm:cxn modelId="{4ED5C048-282B-41DA-B5A5-7FD8C654236E}" srcId="{C98C0BB5-0DF7-4444-8E52-C792F9A61246}" destId="{05FDE67C-C179-4D7B-BAE2-DA45D7A71A40}" srcOrd="0" destOrd="0" parTransId="{388BC335-DD80-4639-85E9-2F203551D7FC}" sibTransId="{4F976D91-0936-469D-A1AF-038E8B3C8A37}"/>
    <dgm:cxn modelId="{541ED96C-C099-4D60-BE28-EBAB97225CEE}" type="presOf" srcId="{18760864-81F4-49F9-8C65-AAD61E7A62C8}" destId="{EE63DB0E-88A1-416F-9A98-197297A8120F}" srcOrd="0" destOrd="0" presId="urn:microsoft.com/office/officeart/2005/8/layout/chevron2"/>
    <dgm:cxn modelId="{C025E56D-7D85-4349-BFC5-726805A07152}" type="presOf" srcId="{45353855-B785-47BE-896A-6A24E53DC364}" destId="{DBE75BAB-B847-4360-8686-748C958C7069}" srcOrd="0" destOrd="0" presId="urn:microsoft.com/office/officeart/2005/8/layout/chevron2"/>
    <dgm:cxn modelId="{A7A33E51-622D-4F6F-9370-E94D20B97A47}" srcId="{C0A89A7A-013C-46D3-B49C-E2D8E6DBDF82}" destId="{983D71A5-EE09-434D-B0A5-EB79C5696728}" srcOrd="0" destOrd="0" parTransId="{D1AE298B-B570-471C-91C3-6404FBB3E7C8}" sibTransId="{32D85C38-2596-47E9-8284-E1FEF5637393}"/>
    <dgm:cxn modelId="{7D5C1153-A0E3-48AB-8E3E-16FDE5636986}" srcId="{45353855-B785-47BE-896A-6A24E53DC364}" destId="{C0A89A7A-013C-46D3-B49C-E2D8E6DBDF82}" srcOrd="1" destOrd="0" parTransId="{6BC5B33F-FCB3-4CA0-B972-BDB5C05AE65E}" sibTransId="{BD4A0B4E-7220-4089-B145-554F42956F4D}"/>
    <dgm:cxn modelId="{46663A5A-793D-470C-9C9C-5E82B9EE0AA7}" type="presOf" srcId="{37BAE736-66AD-462A-B9B1-0993D764C7D9}" destId="{09EC57B9-1412-474D-A075-4F09F57D2ACC}" srcOrd="0" destOrd="0" presId="urn:microsoft.com/office/officeart/2005/8/layout/chevron2"/>
    <dgm:cxn modelId="{C7209EB6-D3CD-4645-944E-F6AE561B4267}" srcId="{45353855-B785-47BE-896A-6A24E53DC364}" destId="{18760864-81F4-49F9-8C65-AAD61E7A62C8}" srcOrd="4" destOrd="0" parTransId="{037DBDE7-BF3E-44B6-A509-596B3A7B679E}" sibTransId="{A174D81C-3A97-4402-8043-A2E6438F75DA}"/>
    <dgm:cxn modelId="{979615C4-F891-4D9F-AD1A-F784D9A1FC66}" type="presOf" srcId="{C98C0BB5-0DF7-4444-8E52-C792F9A61246}" destId="{8CCA24F7-CA80-4FA3-9AE7-76D9FDB55D9E}" srcOrd="0" destOrd="0" presId="urn:microsoft.com/office/officeart/2005/8/layout/chevron2"/>
    <dgm:cxn modelId="{7D179BD4-8809-453A-859D-A82FAA724EF6}" type="presOf" srcId="{24C1E219-351E-4DF6-88E9-7A09B2D24A2F}" destId="{4E2643DD-DAAF-4031-9764-022C663368DA}" srcOrd="0" destOrd="0" presId="urn:microsoft.com/office/officeart/2005/8/layout/chevron2"/>
    <dgm:cxn modelId="{FB9AD3E7-494A-498A-A8BF-DC3522EEB1A9}" srcId="{53745E3C-DF40-4236-A7E0-1FF0427EF303}" destId="{3AF25803-C9B0-4F0E-A451-E86042F8DEF8}" srcOrd="0" destOrd="0" parTransId="{0AB992D2-D8C3-445E-8F7B-ECD5B46C9C24}" sibTransId="{44412EFD-8782-474A-832D-883A23A020B9}"/>
    <dgm:cxn modelId="{63DE76E4-142E-4D68-9B57-BB7689DDA6B3}" type="presParOf" srcId="{DBE75BAB-B847-4360-8686-748C958C7069}" destId="{5B3BDF31-9FE7-4FAB-930C-6E4F3E6FF9EE}" srcOrd="0" destOrd="0" presId="urn:microsoft.com/office/officeart/2005/8/layout/chevron2"/>
    <dgm:cxn modelId="{B6104D3F-DFB1-41E7-BCDC-784951AA42EA}" type="presParOf" srcId="{5B3BDF31-9FE7-4FAB-930C-6E4F3E6FF9EE}" destId="{09EC57B9-1412-474D-A075-4F09F57D2ACC}" srcOrd="0" destOrd="0" presId="urn:microsoft.com/office/officeart/2005/8/layout/chevron2"/>
    <dgm:cxn modelId="{4CFC3448-3C50-4BCE-B54D-FA6EEA503017}" type="presParOf" srcId="{5B3BDF31-9FE7-4FAB-930C-6E4F3E6FF9EE}" destId="{E28451A9-B38F-4DF4-A323-ECD435D78719}" srcOrd="1" destOrd="0" presId="urn:microsoft.com/office/officeart/2005/8/layout/chevron2"/>
    <dgm:cxn modelId="{BDA8C16E-3801-4BF0-9A6B-AF51DDE29655}" type="presParOf" srcId="{DBE75BAB-B847-4360-8686-748C958C7069}" destId="{4FAFB259-2791-4009-8435-087134D1A4A5}" srcOrd="1" destOrd="0" presId="urn:microsoft.com/office/officeart/2005/8/layout/chevron2"/>
    <dgm:cxn modelId="{C0D53C26-251C-4EC7-8054-CB815FC2679E}" type="presParOf" srcId="{DBE75BAB-B847-4360-8686-748C958C7069}" destId="{F6998D2F-7B89-4588-830F-D3298C139D44}" srcOrd="2" destOrd="0" presId="urn:microsoft.com/office/officeart/2005/8/layout/chevron2"/>
    <dgm:cxn modelId="{3116F569-764A-4E38-B015-5E0D1CCB201B}" type="presParOf" srcId="{F6998D2F-7B89-4588-830F-D3298C139D44}" destId="{445D5527-C094-47E3-A7AC-CAA80B969DF0}" srcOrd="0" destOrd="0" presId="urn:microsoft.com/office/officeart/2005/8/layout/chevron2"/>
    <dgm:cxn modelId="{433722DC-3ED5-424D-A513-4D3EDBB162D4}" type="presParOf" srcId="{F6998D2F-7B89-4588-830F-D3298C139D44}" destId="{9445FC8A-498A-4BB8-9D47-941862DED092}" srcOrd="1" destOrd="0" presId="urn:microsoft.com/office/officeart/2005/8/layout/chevron2"/>
    <dgm:cxn modelId="{1192E93D-7E9D-413A-B469-D5DC5A860CAB}" type="presParOf" srcId="{DBE75BAB-B847-4360-8686-748C958C7069}" destId="{165A2728-246E-40CE-A8AE-2B3926353FED}" srcOrd="3" destOrd="0" presId="urn:microsoft.com/office/officeart/2005/8/layout/chevron2"/>
    <dgm:cxn modelId="{0B06FAF7-F17B-4074-9458-80D0B993B962}" type="presParOf" srcId="{DBE75BAB-B847-4360-8686-748C958C7069}" destId="{EA1B9406-3109-4CDE-A47C-D97D5535E68E}" srcOrd="4" destOrd="0" presId="urn:microsoft.com/office/officeart/2005/8/layout/chevron2"/>
    <dgm:cxn modelId="{FFEAD3DD-8D08-4883-853D-A80FCBB7560A}" type="presParOf" srcId="{EA1B9406-3109-4CDE-A47C-D97D5535E68E}" destId="{8CCA24F7-CA80-4FA3-9AE7-76D9FDB55D9E}" srcOrd="0" destOrd="0" presId="urn:microsoft.com/office/officeart/2005/8/layout/chevron2"/>
    <dgm:cxn modelId="{05E03E7A-BAC7-45BB-80A2-196EB87E1FEF}" type="presParOf" srcId="{EA1B9406-3109-4CDE-A47C-D97D5535E68E}" destId="{EBF18CB7-D957-4430-9288-6163A6E48D66}" srcOrd="1" destOrd="0" presId="urn:microsoft.com/office/officeart/2005/8/layout/chevron2"/>
    <dgm:cxn modelId="{0DF4A982-E0FC-49D3-B79F-08E49925DF64}" type="presParOf" srcId="{DBE75BAB-B847-4360-8686-748C958C7069}" destId="{2545DA06-E733-48FC-9D8E-A1C21FD94F5E}" srcOrd="5" destOrd="0" presId="urn:microsoft.com/office/officeart/2005/8/layout/chevron2"/>
    <dgm:cxn modelId="{BF310A8B-9EF8-4A09-A4BB-F1FF8EC07C6A}" type="presParOf" srcId="{DBE75BAB-B847-4360-8686-748C958C7069}" destId="{2CB0A50D-411F-4486-9672-C4BE67C114D2}" srcOrd="6" destOrd="0" presId="urn:microsoft.com/office/officeart/2005/8/layout/chevron2"/>
    <dgm:cxn modelId="{F8DDA62D-3A67-41F7-A2FF-A6D080AB51D8}" type="presParOf" srcId="{2CB0A50D-411F-4486-9672-C4BE67C114D2}" destId="{D1A8AAB0-1328-45FC-9161-34C5BB990631}" srcOrd="0" destOrd="0" presId="urn:microsoft.com/office/officeart/2005/8/layout/chevron2"/>
    <dgm:cxn modelId="{88569D90-61AC-4530-A644-84B632BAB0CF}" type="presParOf" srcId="{2CB0A50D-411F-4486-9672-C4BE67C114D2}" destId="{FAF79AA1-CE3C-4045-A6F4-8EAA04011CCE}" srcOrd="1" destOrd="0" presId="urn:microsoft.com/office/officeart/2005/8/layout/chevron2"/>
    <dgm:cxn modelId="{B4718E93-320F-420F-BB47-B74EABE25E1B}" type="presParOf" srcId="{DBE75BAB-B847-4360-8686-748C958C7069}" destId="{6748E514-413A-4FA7-9C84-5CE4BAAD00EC}" srcOrd="7" destOrd="0" presId="urn:microsoft.com/office/officeart/2005/8/layout/chevron2"/>
    <dgm:cxn modelId="{A4F068FC-D595-4E67-97D0-A020B9C4B757}" type="presParOf" srcId="{DBE75BAB-B847-4360-8686-748C958C7069}" destId="{B70A6B7D-9463-43A6-AD1F-E355D586D70C}" srcOrd="8" destOrd="0" presId="urn:microsoft.com/office/officeart/2005/8/layout/chevron2"/>
    <dgm:cxn modelId="{969F4042-F95A-4C7E-8651-D71957975084}" type="presParOf" srcId="{B70A6B7D-9463-43A6-AD1F-E355D586D70C}" destId="{EE63DB0E-88A1-416F-9A98-197297A8120F}" srcOrd="0" destOrd="0" presId="urn:microsoft.com/office/officeart/2005/8/layout/chevron2"/>
    <dgm:cxn modelId="{4CD88CD7-95B5-40C5-8F07-7EC39858E597}" type="presParOf" srcId="{B70A6B7D-9463-43A6-AD1F-E355D586D70C}" destId="{4E2643DD-DAAF-4031-9764-022C663368D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24CA3-5407-4E78-BE6E-F0AB69363F5B}"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s-CO"/>
        </a:p>
      </dgm:t>
    </dgm:pt>
    <dgm:pt modelId="{E97C03BB-B5BA-4C0D-9D73-FE9DB0F2D3B9}">
      <dgm:prSet phldrT="[Texto]" phldr="0"/>
      <dgm:spPr>
        <a:solidFill>
          <a:schemeClr val="accent6"/>
        </a:solidFill>
      </dgm:spPr>
      <dgm:t>
        <a:bodyPr/>
        <a:lstStyle/>
        <a:p>
          <a:r>
            <a:rPr lang="es-CO" dirty="0"/>
            <a:t>Gerente o Representante Legal</a:t>
          </a:r>
        </a:p>
      </dgm:t>
    </dgm:pt>
    <dgm:pt modelId="{AF3B15C3-1C92-4C80-B4AF-9DD6933C423A}" type="parTrans" cxnId="{564B6A21-4F56-46D1-A935-CD1FBA83A8D1}">
      <dgm:prSet/>
      <dgm:spPr/>
      <dgm:t>
        <a:bodyPr/>
        <a:lstStyle/>
        <a:p>
          <a:endParaRPr lang="es-CO"/>
        </a:p>
      </dgm:t>
    </dgm:pt>
    <dgm:pt modelId="{EE3464F2-9A65-482F-B5D5-09961BADCCA4}" type="sibTrans" cxnId="{564B6A21-4F56-46D1-A935-CD1FBA83A8D1}">
      <dgm:prSet/>
      <dgm:spPr/>
      <dgm:t>
        <a:bodyPr/>
        <a:lstStyle/>
        <a:p>
          <a:endParaRPr lang="es-CO"/>
        </a:p>
      </dgm:t>
    </dgm:pt>
    <dgm:pt modelId="{F2CFB07E-81A8-4C15-B3FA-A9FEDCA4CAFA}">
      <dgm:prSet phldrT="[Texto]" phldr="0"/>
      <dgm:spPr>
        <a:solidFill>
          <a:schemeClr val="accent5"/>
        </a:solidFill>
      </dgm:spPr>
      <dgm:t>
        <a:bodyPr/>
        <a:lstStyle/>
        <a:p>
          <a:r>
            <a:rPr lang="es-CO" dirty="0"/>
            <a:t>Comité Institucional de Coordinación de Control Interno</a:t>
          </a:r>
        </a:p>
      </dgm:t>
    </dgm:pt>
    <dgm:pt modelId="{FDFABB8C-3507-430F-9037-7336A356FDF4}" type="parTrans" cxnId="{8696F411-8E69-4B16-BB44-98DA603BD1B4}">
      <dgm:prSet/>
      <dgm:spPr/>
      <dgm:t>
        <a:bodyPr/>
        <a:lstStyle/>
        <a:p>
          <a:endParaRPr lang="es-CO"/>
        </a:p>
      </dgm:t>
    </dgm:pt>
    <dgm:pt modelId="{0DCDFF66-8E02-4A2A-A778-D2E996150105}" type="sibTrans" cxnId="{8696F411-8E69-4B16-BB44-98DA603BD1B4}">
      <dgm:prSet/>
      <dgm:spPr/>
      <dgm:t>
        <a:bodyPr/>
        <a:lstStyle/>
        <a:p>
          <a:endParaRPr lang="es-CO"/>
        </a:p>
      </dgm:t>
    </dgm:pt>
    <dgm:pt modelId="{C833FF32-10AA-45F5-A1BA-F4B44E9042E6}">
      <dgm:prSet phldrT="[Texto]" phldr="0"/>
      <dgm:spPr>
        <a:solidFill>
          <a:schemeClr val="accent4"/>
        </a:solidFill>
      </dgm:spPr>
      <dgm:t>
        <a:bodyPr/>
        <a:lstStyle/>
        <a:p>
          <a:r>
            <a:rPr lang="es-CO" dirty="0"/>
            <a:t>Servidores Públicos en todos los niveles</a:t>
          </a:r>
        </a:p>
      </dgm:t>
    </dgm:pt>
    <dgm:pt modelId="{69740C16-9C01-40E7-90AB-A3825D9E02C9}" type="parTrans" cxnId="{488B52CF-6342-430A-BE44-0810FF3C7020}">
      <dgm:prSet/>
      <dgm:spPr/>
      <dgm:t>
        <a:bodyPr/>
        <a:lstStyle/>
        <a:p>
          <a:endParaRPr lang="es-CO"/>
        </a:p>
      </dgm:t>
    </dgm:pt>
    <dgm:pt modelId="{054290AE-E8BD-4417-B40E-2ABD715AD983}" type="sibTrans" cxnId="{488B52CF-6342-430A-BE44-0810FF3C7020}">
      <dgm:prSet/>
      <dgm:spPr/>
      <dgm:t>
        <a:bodyPr/>
        <a:lstStyle/>
        <a:p>
          <a:endParaRPr lang="es-CO"/>
        </a:p>
      </dgm:t>
    </dgm:pt>
    <dgm:pt modelId="{E69264D8-7B3A-4C5B-9C9B-E4AD62F9934C}">
      <dgm:prSet phldrT="[Texto]" phldr="0"/>
      <dgm:spPr>
        <a:solidFill>
          <a:schemeClr val="accent3"/>
        </a:solidFill>
      </dgm:spPr>
      <dgm:t>
        <a:bodyPr/>
        <a:lstStyle/>
        <a:p>
          <a:r>
            <a:rPr lang="es-CO" dirty="0"/>
            <a:t>Comités Departamentales de Auditoría</a:t>
          </a:r>
        </a:p>
      </dgm:t>
    </dgm:pt>
    <dgm:pt modelId="{4068AE2E-78C4-4399-9C90-179950C8732D}" type="parTrans" cxnId="{2CFAC4A1-4A68-4301-BEED-B58A4E4A0509}">
      <dgm:prSet/>
      <dgm:spPr/>
      <dgm:t>
        <a:bodyPr/>
        <a:lstStyle/>
        <a:p>
          <a:endParaRPr lang="es-CO"/>
        </a:p>
      </dgm:t>
    </dgm:pt>
    <dgm:pt modelId="{B208FD49-5F97-4581-8B4C-EBF02727EC6C}" type="sibTrans" cxnId="{2CFAC4A1-4A68-4301-BEED-B58A4E4A0509}">
      <dgm:prSet/>
      <dgm:spPr/>
      <dgm:t>
        <a:bodyPr/>
        <a:lstStyle/>
        <a:p>
          <a:endParaRPr lang="es-CO"/>
        </a:p>
      </dgm:t>
    </dgm:pt>
    <dgm:pt modelId="{D7546DFE-AAF9-45B0-88DF-36BD796FAC99}">
      <dgm:prSet phldrT="[Texto]" phldr="0"/>
      <dgm:spPr>
        <a:solidFill>
          <a:schemeClr val="accent2"/>
        </a:solidFill>
      </dgm:spPr>
      <dgm:t>
        <a:bodyPr/>
        <a:lstStyle/>
        <a:p>
          <a:r>
            <a:rPr lang="es-CO" dirty="0"/>
            <a:t>Oficina de Control Interno</a:t>
          </a:r>
        </a:p>
      </dgm:t>
    </dgm:pt>
    <dgm:pt modelId="{6DCF8117-26DE-44C1-BDB7-C995F4D2D15C}" type="parTrans" cxnId="{80571E57-E651-49BF-9849-460741240E32}">
      <dgm:prSet/>
      <dgm:spPr/>
      <dgm:t>
        <a:bodyPr/>
        <a:lstStyle/>
        <a:p>
          <a:endParaRPr lang="es-CO"/>
        </a:p>
      </dgm:t>
    </dgm:pt>
    <dgm:pt modelId="{70E1F8B2-0D64-45AB-B44B-1EEE51B62056}" type="sibTrans" cxnId="{80571E57-E651-49BF-9849-460741240E32}">
      <dgm:prSet/>
      <dgm:spPr/>
      <dgm:t>
        <a:bodyPr/>
        <a:lstStyle/>
        <a:p>
          <a:endParaRPr lang="es-CO"/>
        </a:p>
      </dgm:t>
    </dgm:pt>
    <dgm:pt modelId="{F1618286-9AAB-4A6B-9DE1-6FBD4D499769}" type="pres">
      <dgm:prSet presAssocID="{B0F24CA3-5407-4E78-BE6E-F0AB69363F5B}" presName="cycle" presStyleCnt="0">
        <dgm:presLayoutVars>
          <dgm:dir/>
          <dgm:resizeHandles val="exact"/>
        </dgm:presLayoutVars>
      </dgm:prSet>
      <dgm:spPr/>
    </dgm:pt>
    <dgm:pt modelId="{F6FEDC22-E768-4D20-B8EF-7A9800B33359}" type="pres">
      <dgm:prSet presAssocID="{E97C03BB-B5BA-4C0D-9D73-FE9DB0F2D3B9}" presName="node" presStyleLbl="node1" presStyleIdx="0" presStyleCnt="5">
        <dgm:presLayoutVars>
          <dgm:bulletEnabled val="1"/>
        </dgm:presLayoutVars>
      </dgm:prSet>
      <dgm:spPr/>
    </dgm:pt>
    <dgm:pt modelId="{75087ABC-DFF7-41BA-AF9D-C97C2984DB8D}" type="pres">
      <dgm:prSet presAssocID="{EE3464F2-9A65-482F-B5D5-09961BADCCA4}" presName="sibTrans" presStyleLbl="sibTrans2D1" presStyleIdx="0" presStyleCnt="5"/>
      <dgm:spPr/>
    </dgm:pt>
    <dgm:pt modelId="{A73FA8AD-E2E1-4ABF-AE59-2BD7E351F7DE}" type="pres">
      <dgm:prSet presAssocID="{EE3464F2-9A65-482F-B5D5-09961BADCCA4}" presName="connectorText" presStyleLbl="sibTrans2D1" presStyleIdx="0" presStyleCnt="5"/>
      <dgm:spPr/>
    </dgm:pt>
    <dgm:pt modelId="{A1843902-1A38-4A8D-982E-7101BBB861C1}" type="pres">
      <dgm:prSet presAssocID="{F2CFB07E-81A8-4C15-B3FA-A9FEDCA4CAFA}" presName="node" presStyleLbl="node1" presStyleIdx="1" presStyleCnt="5">
        <dgm:presLayoutVars>
          <dgm:bulletEnabled val="1"/>
        </dgm:presLayoutVars>
      </dgm:prSet>
      <dgm:spPr/>
    </dgm:pt>
    <dgm:pt modelId="{E4F31678-3755-4E5A-8055-8B678AD2BB98}" type="pres">
      <dgm:prSet presAssocID="{0DCDFF66-8E02-4A2A-A778-D2E996150105}" presName="sibTrans" presStyleLbl="sibTrans2D1" presStyleIdx="1" presStyleCnt="5"/>
      <dgm:spPr/>
    </dgm:pt>
    <dgm:pt modelId="{8492029B-7936-4679-AB98-F0FB87A4F288}" type="pres">
      <dgm:prSet presAssocID="{0DCDFF66-8E02-4A2A-A778-D2E996150105}" presName="connectorText" presStyleLbl="sibTrans2D1" presStyleIdx="1" presStyleCnt="5"/>
      <dgm:spPr/>
    </dgm:pt>
    <dgm:pt modelId="{23D70D05-A37A-44CC-9974-81AD342CFB4C}" type="pres">
      <dgm:prSet presAssocID="{C833FF32-10AA-45F5-A1BA-F4B44E9042E6}" presName="node" presStyleLbl="node1" presStyleIdx="2" presStyleCnt="5">
        <dgm:presLayoutVars>
          <dgm:bulletEnabled val="1"/>
        </dgm:presLayoutVars>
      </dgm:prSet>
      <dgm:spPr/>
    </dgm:pt>
    <dgm:pt modelId="{52AD5134-96B6-4F42-A808-E2630AFC4C53}" type="pres">
      <dgm:prSet presAssocID="{054290AE-E8BD-4417-B40E-2ABD715AD983}" presName="sibTrans" presStyleLbl="sibTrans2D1" presStyleIdx="2" presStyleCnt="5"/>
      <dgm:spPr/>
    </dgm:pt>
    <dgm:pt modelId="{8AB36147-EDA4-4A9B-B5DD-5B16CB324B81}" type="pres">
      <dgm:prSet presAssocID="{054290AE-E8BD-4417-B40E-2ABD715AD983}" presName="connectorText" presStyleLbl="sibTrans2D1" presStyleIdx="2" presStyleCnt="5"/>
      <dgm:spPr/>
    </dgm:pt>
    <dgm:pt modelId="{D84DF296-8811-4F2C-934E-0370E5C29453}" type="pres">
      <dgm:prSet presAssocID="{E69264D8-7B3A-4C5B-9C9B-E4AD62F9934C}" presName="node" presStyleLbl="node1" presStyleIdx="3" presStyleCnt="5">
        <dgm:presLayoutVars>
          <dgm:bulletEnabled val="1"/>
        </dgm:presLayoutVars>
      </dgm:prSet>
      <dgm:spPr/>
    </dgm:pt>
    <dgm:pt modelId="{52968B72-9121-4753-AA53-36DE1FD55B7D}" type="pres">
      <dgm:prSet presAssocID="{B208FD49-5F97-4581-8B4C-EBF02727EC6C}" presName="sibTrans" presStyleLbl="sibTrans2D1" presStyleIdx="3" presStyleCnt="5"/>
      <dgm:spPr/>
    </dgm:pt>
    <dgm:pt modelId="{ACD76921-5EE2-42C3-B43A-0E8A35CE8E65}" type="pres">
      <dgm:prSet presAssocID="{B208FD49-5F97-4581-8B4C-EBF02727EC6C}" presName="connectorText" presStyleLbl="sibTrans2D1" presStyleIdx="3" presStyleCnt="5"/>
      <dgm:spPr/>
    </dgm:pt>
    <dgm:pt modelId="{5091CB64-9696-4A14-A7D0-652D5F7D5D93}" type="pres">
      <dgm:prSet presAssocID="{D7546DFE-AAF9-45B0-88DF-36BD796FAC99}" presName="node" presStyleLbl="node1" presStyleIdx="4" presStyleCnt="5">
        <dgm:presLayoutVars>
          <dgm:bulletEnabled val="1"/>
        </dgm:presLayoutVars>
      </dgm:prSet>
      <dgm:spPr/>
    </dgm:pt>
    <dgm:pt modelId="{81F7D4FC-7C51-4883-BAA0-5921295153B9}" type="pres">
      <dgm:prSet presAssocID="{70E1F8B2-0D64-45AB-B44B-1EEE51B62056}" presName="sibTrans" presStyleLbl="sibTrans2D1" presStyleIdx="4" presStyleCnt="5"/>
      <dgm:spPr/>
    </dgm:pt>
    <dgm:pt modelId="{B3C9BF59-E329-4DAF-9517-14668EF84531}" type="pres">
      <dgm:prSet presAssocID="{70E1F8B2-0D64-45AB-B44B-1EEE51B62056}" presName="connectorText" presStyleLbl="sibTrans2D1" presStyleIdx="4" presStyleCnt="5"/>
      <dgm:spPr/>
    </dgm:pt>
  </dgm:ptLst>
  <dgm:cxnLst>
    <dgm:cxn modelId="{2A168E0E-E893-45DB-AF1F-62C3F5716D08}" type="presOf" srcId="{B208FD49-5F97-4581-8B4C-EBF02727EC6C}" destId="{52968B72-9121-4753-AA53-36DE1FD55B7D}" srcOrd="0" destOrd="0" presId="urn:microsoft.com/office/officeart/2005/8/layout/cycle2"/>
    <dgm:cxn modelId="{29BCCC10-D884-48AC-B01C-897DDB92D7A5}" type="presOf" srcId="{B208FD49-5F97-4581-8B4C-EBF02727EC6C}" destId="{ACD76921-5EE2-42C3-B43A-0E8A35CE8E65}" srcOrd="1" destOrd="0" presId="urn:microsoft.com/office/officeart/2005/8/layout/cycle2"/>
    <dgm:cxn modelId="{FB2C6E11-539F-45CA-805D-3A1A9133B795}" type="presOf" srcId="{EE3464F2-9A65-482F-B5D5-09961BADCCA4}" destId="{75087ABC-DFF7-41BA-AF9D-C97C2984DB8D}" srcOrd="0" destOrd="0" presId="urn:microsoft.com/office/officeart/2005/8/layout/cycle2"/>
    <dgm:cxn modelId="{8696F411-8E69-4B16-BB44-98DA603BD1B4}" srcId="{B0F24CA3-5407-4E78-BE6E-F0AB69363F5B}" destId="{F2CFB07E-81A8-4C15-B3FA-A9FEDCA4CAFA}" srcOrd="1" destOrd="0" parTransId="{FDFABB8C-3507-430F-9037-7336A356FDF4}" sibTransId="{0DCDFF66-8E02-4A2A-A778-D2E996150105}"/>
    <dgm:cxn modelId="{25E8F913-6EFC-4EF3-A227-C8D8728199E2}" type="presOf" srcId="{0DCDFF66-8E02-4A2A-A778-D2E996150105}" destId="{8492029B-7936-4679-AB98-F0FB87A4F288}" srcOrd="1" destOrd="0" presId="urn:microsoft.com/office/officeart/2005/8/layout/cycle2"/>
    <dgm:cxn modelId="{90BE401E-3B86-43B6-96F1-D3E3EBC8912E}" type="presOf" srcId="{F2CFB07E-81A8-4C15-B3FA-A9FEDCA4CAFA}" destId="{A1843902-1A38-4A8D-982E-7101BBB861C1}" srcOrd="0" destOrd="0" presId="urn:microsoft.com/office/officeart/2005/8/layout/cycle2"/>
    <dgm:cxn modelId="{564B6A21-4F56-46D1-A935-CD1FBA83A8D1}" srcId="{B0F24CA3-5407-4E78-BE6E-F0AB69363F5B}" destId="{E97C03BB-B5BA-4C0D-9D73-FE9DB0F2D3B9}" srcOrd="0" destOrd="0" parTransId="{AF3B15C3-1C92-4C80-B4AF-9DD6933C423A}" sibTransId="{EE3464F2-9A65-482F-B5D5-09961BADCCA4}"/>
    <dgm:cxn modelId="{8B6B2124-8F43-4CDC-9BCC-EA62FDA7C404}" type="presOf" srcId="{E69264D8-7B3A-4C5B-9C9B-E4AD62F9934C}" destId="{D84DF296-8811-4F2C-934E-0370E5C29453}" srcOrd="0" destOrd="0" presId="urn:microsoft.com/office/officeart/2005/8/layout/cycle2"/>
    <dgm:cxn modelId="{72CB4128-E82E-4830-9F30-293648D42E72}" type="presOf" srcId="{70E1F8B2-0D64-45AB-B44B-1EEE51B62056}" destId="{81F7D4FC-7C51-4883-BAA0-5921295153B9}" srcOrd="0" destOrd="0" presId="urn:microsoft.com/office/officeart/2005/8/layout/cycle2"/>
    <dgm:cxn modelId="{AB67FE32-E409-4B6D-A594-726189F752F2}" type="presOf" srcId="{D7546DFE-AAF9-45B0-88DF-36BD796FAC99}" destId="{5091CB64-9696-4A14-A7D0-652D5F7D5D93}" srcOrd="0" destOrd="0" presId="urn:microsoft.com/office/officeart/2005/8/layout/cycle2"/>
    <dgm:cxn modelId="{80571E57-E651-49BF-9849-460741240E32}" srcId="{B0F24CA3-5407-4E78-BE6E-F0AB69363F5B}" destId="{D7546DFE-AAF9-45B0-88DF-36BD796FAC99}" srcOrd="4" destOrd="0" parTransId="{6DCF8117-26DE-44C1-BDB7-C995F4D2D15C}" sibTransId="{70E1F8B2-0D64-45AB-B44B-1EEE51B62056}"/>
    <dgm:cxn modelId="{36D38E80-CF97-4F35-9BE1-A2192A237163}" type="presOf" srcId="{054290AE-E8BD-4417-B40E-2ABD715AD983}" destId="{52AD5134-96B6-4F42-A808-E2630AFC4C53}" srcOrd="0" destOrd="0" presId="urn:microsoft.com/office/officeart/2005/8/layout/cycle2"/>
    <dgm:cxn modelId="{7BE38B8E-3A25-4504-A44F-F62B1F395282}" type="presOf" srcId="{B0F24CA3-5407-4E78-BE6E-F0AB69363F5B}" destId="{F1618286-9AAB-4A6B-9DE1-6FBD4D499769}" srcOrd="0" destOrd="0" presId="urn:microsoft.com/office/officeart/2005/8/layout/cycle2"/>
    <dgm:cxn modelId="{2CFAC4A1-4A68-4301-BEED-B58A4E4A0509}" srcId="{B0F24CA3-5407-4E78-BE6E-F0AB69363F5B}" destId="{E69264D8-7B3A-4C5B-9C9B-E4AD62F9934C}" srcOrd="3" destOrd="0" parTransId="{4068AE2E-78C4-4399-9C90-179950C8732D}" sibTransId="{B208FD49-5F97-4581-8B4C-EBF02727EC6C}"/>
    <dgm:cxn modelId="{25C445A6-EC0E-460D-A4EC-901FB124030A}" type="presOf" srcId="{C833FF32-10AA-45F5-A1BA-F4B44E9042E6}" destId="{23D70D05-A37A-44CC-9974-81AD342CFB4C}" srcOrd="0" destOrd="0" presId="urn:microsoft.com/office/officeart/2005/8/layout/cycle2"/>
    <dgm:cxn modelId="{F78179BE-BC10-48A3-8435-294BCC38B0E7}" type="presOf" srcId="{E97C03BB-B5BA-4C0D-9D73-FE9DB0F2D3B9}" destId="{F6FEDC22-E768-4D20-B8EF-7A9800B33359}" srcOrd="0" destOrd="0" presId="urn:microsoft.com/office/officeart/2005/8/layout/cycle2"/>
    <dgm:cxn modelId="{2E6CA8C9-9D6B-4800-B51E-7CA28A7D008F}" type="presOf" srcId="{70E1F8B2-0D64-45AB-B44B-1EEE51B62056}" destId="{B3C9BF59-E329-4DAF-9517-14668EF84531}" srcOrd="1" destOrd="0" presId="urn:microsoft.com/office/officeart/2005/8/layout/cycle2"/>
    <dgm:cxn modelId="{488B52CF-6342-430A-BE44-0810FF3C7020}" srcId="{B0F24CA3-5407-4E78-BE6E-F0AB69363F5B}" destId="{C833FF32-10AA-45F5-A1BA-F4B44E9042E6}" srcOrd="2" destOrd="0" parTransId="{69740C16-9C01-40E7-90AB-A3825D9E02C9}" sibTransId="{054290AE-E8BD-4417-B40E-2ABD715AD983}"/>
    <dgm:cxn modelId="{C9F8F8F0-84AC-4828-B5CC-8CF2D260637B}" type="presOf" srcId="{EE3464F2-9A65-482F-B5D5-09961BADCCA4}" destId="{A73FA8AD-E2E1-4ABF-AE59-2BD7E351F7DE}" srcOrd="1" destOrd="0" presId="urn:microsoft.com/office/officeart/2005/8/layout/cycle2"/>
    <dgm:cxn modelId="{7DDF46F1-0F06-4BD2-B056-66F0EEBAF41F}" type="presOf" srcId="{054290AE-E8BD-4417-B40E-2ABD715AD983}" destId="{8AB36147-EDA4-4A9B-B5DD-5B16CB324B81}" srcOrd="1" destOrd="0" presId="urn:microsoft.com/office/officeart/2005/8/layout/cycle2"/>
    <dgm:cxn modelId="{81124EF5-F395-4995-8A9C-217E56696551}" type="presOf" srcId="{0DCDFF66-8E02-4A2A-A778-D2E996150105}" destId="{E4F31678-3755-4E5A-8055-8B678AD2BB98}" srcOrd="0" destOrd="0" presId="urn:microsoft.com/office/officeart/2005/8/layout/cycle2"/>
    <dgm:cxn modelId="{9D6A96EC-71DB-4762-921E-780DC2D9D810}" type="presParOf" srcId="{F1618286-9AAB-4A6B-9DE1-6FBD4D499769}" destId="{F6FEDC22-E768-4D20-B8EF-7A9800B33359}" srcOrd="0" destOrd="0" presId="urn:microsoft.com/office/officeart/2005/8/layout/cycle2"/>
    <dgm:cxn modelId="{9C649410-4760-481A-ADAD-A3A3223C6604}" type="presParOf" srcId="{F1618286-9AAB-4A6B-9DE1-6FBD4D499769}" destId="{75087ABC-DFF7-41BA-AF9D-C97C2984DB8D}" srcOrd="1" destOrd="0" presId="urn:microsoft.com/office/officeart/2005/8/layout/cycle2"/>
    <dgm:cxn modelId="{5152C584-3ECF-449F-BE00-F5CDE6F129D5}" type="presParOf" srcId="{75087ABC-DFF7-41BA-AF9D-C97C2984DB8D}" destId="{A73FA8AD-E2E1-4ABF-AE59-2BD7E351F7DE}" srcOrd="0" destOrd="0" presId="urn:microsoft.com/office/officeart/2005/8/layout/cycle2"/>
    <dgm:cxn modelId="{3E073193-E87C-42DC-B2B0-AB6263A5CDB8}" type="presParOf" srcId="{F1618286-9AAB-4A6B-9DE1-6FBD4D499769}" destId="{A1843902-1A38-4A8D-982E-7101BBB861C1}" srcOrd="2" destOrd="0" presId="urn:microsoft.com/office/officeart/2005/8/layout/cycle2"/>
    <dgm:cxn modelId="{DBDBF855-A4A8-42E2-8E7E-C17F501E28AB}" type="presParOf" srcId="{F1618286-9AAB-4A6B-9DE1-6FBD4D499769}" destId="{E4F31678-3755-4E5A-8055-8B678AD2BB98}" srcOrd="3" destOrd="0" presId="urn:microsoft.com/office/officeart/2005/8/layout/cycle2"/>
    <dgm:cxn modelId="{EF96B3AC-5B69-4F5C-B205-F8B301C8EBB5}" type="presParOf" srcId="{E4F31678-3755-4E5A-8055-8B678AD2BB98}" destId="{8492029B-7936-4679-AB98-F0FB87A4F288}" srcOrd="0" destOrd="0" presId="urn:microsoft.com/office/officeart/2005/8/layout/cycle2"/>
    <dgm:cxn modelId="{B3480E6B-6949-4A0C-A001-427421EC12E1}" type="presParOf" srcId="{F1618286-9AAB-4A6B-9DE1-6FBD4D499769}" destId="{23D70D05-A37A-44CC-9974-81AD342CFB4C}" srcOrd="4" destOrd="0" presId="urn:microsoft.com/office/officeart/2005/8/layout/cycle2"/>
    <dgm:cxn modelId="{CD632FC6-CCDD-43D0-A21A-038E30B383F8}" type="presParOf" srcId="{F1618286-9AAB-4A6B-9DE1-6FBD4D499769}" destId="{52AD5134-96B6-4F42-A808-E2630AFC4C53}" srcOrd="5" destOrd="0" presId="urn:microsoft.com/office/officeart/2005/8/layout/cycle2"/>
    <dgm:cxn modelId="{B1052E0F-2320-402B-B8EB-8078C6F4D8E5}" type="presParOf" srcId="{52AD5134-96B6-4F42-A808-E2630AFC4C53}" destId="{8AB36147-EDA4-4A9B-B5DD-5B16CB324B81}" srcOrd="0" destOrd="0" presId="urn:microsoft.com/office/officeart/2005/8/layout/cycle2"/>
    <dgm:cxn modelId="{269B4191-74E1-477D-B3A8-6650BD3EA5E6}" type="presParOf" srcId="{F1618286-9AAB-4A6B-9DE1-6FBD4D499769}" destId="{D84DF296-8811-4F2C-934E-0370E5C29453}" srcOrd="6" destOrd="0" presId="urn:microsoft.com/office/officeart/2005/8/layout/cycle2"/>
    <dgm:cxn modelId="{2B674068-CDE6-4BAB-8677-684ECA02EECC}" type="presParOf" srcId="{F1618286-9AAB-4A6B-9DE1-6FBD4D499769}" destId="{52968B72-9121-4753-AA53-36DE1FD55B7D}" srcOrd="7" destOrd="0" presId="urn:microsoft.com/office/officeart/2005/8/layout/cycle2"/>
    <dgm:cxn modelId="{3714C6DD-06D2-47CD-A560-DD19F2072BAB}" type="presParOf" srcId="{52968B72-9121-4753-AA53-36DE1FD55B7D}" destId="{ACD76921-5EE2-42C3-B43A-0E8A35CE8E65}" srcOrd="0" destOrd="0" presId="urn:microsoft.com/office/officeart/2005/8/layout/cycle2"/>
    <dgm:cxn modelId="{14B55BF2-D219-4713-A7A3-8DDAEE4875A7}" type="presParOf" srcId="{F1618286-9AAB-4A6B-9DE1-6FBD4D499769}" destId="{5091CB64-9696-4A14-A7D0-652D5F7D5D93}" srcOrd="8" destOrd="0" presId="urn:microsoft.com/office/officeart/2005/8/layout/cycle2"/>
    <dgm:cxn modelId="{F05BDE4B-5164-4E90-AEC0-429656ACA93E}" type="presParOf" srcId="{F1618286-9AAB-4A6B-9DE1-6FBD4D499769}" destId="{81F7D4FC-7C51-4883-BAA0-5921295153B9}" srcOrd="9" destOrd="0" presId="urn:microsoft.com/office/officeart/2005/8/layout/cycle2"/>
    <dgm:cxn modelId="{DE11355A-550E-4FE7-A76C-0822F17A4579}" type="presParOf" srcId="{81F7D4FC-7C51-4883-BAA0-5921295153B9}" destId="{B3C9BF59-E329-4DAF-9517-14668EF8453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FF8CDD-530D-4EBB-8F2C-337BD637A39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CO"/>
        </a:p>
      </dgm:t>
    </dgm:pt>
    <dgm:pt modelId="{78AE8E84-1F99-4A54-9EAD-9E6CB8018718}">
      <dgm:prSet phldrT="[Texto]" phldr="0"/>
      <dgm:spPr>
        <a:solidFill>
          <a:schemeClr val="accent2">
            <a:alpha val="50000"/>
          </a:schemeClr>
        </a:solidFill>
      </dgm:spPr>
      <dgm:t>
        <a:bodyPr/>
        <a:lstStyle/>
        <a:p>
          <a:r>
            <a:rPr lang="es-CO" dirty="0"/>
            <a:t>LIDERAZGO ESTRATÉGICO</a:t>
          </a:r>
        </a:p>
      </dgm:t>
    </dgm:pt>
    <dgm:pt modelId="{180DC14B-112A-43BE-976B-536EC543CF08}" type="parTrans" cxnId="{EE74532E-D8E5-4051-9AFE-CB8CDC4BEC0A}">
      <dgm:prSet/>
      <dgm:spPr/>
      <dgm:t>
        <a:bodyPr/>
        <a:lstStyle/>
        <a:p>
          <a:endParaRPr lang="es-CO"/>
        </a:p>
      </dgm:t>
    </dgm:pt>
    <dgm:pt modelId="{128141A6-691E-4343-9152-41537D0FE230}" type="sibTrans" cxnId="{EE74532E-D8E5-4051-9AFE-CB8CDC4BEC0A}">
      <dgm:prSet/>
      <dgm:spPr/>
      <dgm:t>
        <a:bodyPr/>
        <a:lstStyle/>
        <a:p>
          <a:endParaRPr lang="es-CO"/>
        </a:p>
      </dgm:t>
    </dgm:pt>
    <dgm:pt modelId="{7FEC3E6B-6A59-4FB6-A025-42E738435F5E}">
      <dgm:prSet phldrT="[Texto]" phldr="0"/>
      <dgm:spPr>
        <a:solidFill>
          <a:schemeClr val="accent3">
            <a:alpha val="50000"/>
          </a:schemeClr>
        </a:solidFill>
      </dgm:spPr>
      <dgm:t>
        <a:bodyPr/>
        <a:lstStyle/>
        <a:p>
          <a:r>
            <a:rPr lang="es-CO" dirty="0"/>
            <a:t>ENFOQUE HACIA LA PREVENCIÓN</a:t>
          </a:r>
        </a:p>
      </dgm:t>
    </dgm:pt>
    <dgm:pt modelId="{B0DB889F-4136-4761-81EB-E0DC2FFC6651}" type="parTrans" cxnId="{E2707EDC-C2B8-4274-AC0E-EF0B1BCB87C9}">
      <dgm:prSet/>
      <dgm:spPr/>
      <dgm:t>
        <a:bodyPr/>
        <a:lstStyle/>
        <a:p>
          <a:endParaRPr lang="es-CO"/>
        </a:p>
      </dgm:t>
    </dgm:pt>
    <dgm:pt modelId="{EE264FA8-9B07-4147-B6AC-A70C6BBD359D}" type="sibTrans" cxnId="{E2707EDC-C2B8-4274-AC0E-EF0B1BCB87C9}">
      <dgm:prSet/>
      <dgm:spPr/>
      <dgm:t>
        <a:bodyPr/>
        <a:lstStyle/>
        <a:p>
          <a:endParaRPr lang="es-CO"/>
        </a:p>
      </dgm:t>
    </dgm:pt>
    <dgm:pt modelId="{C4A0DC61-DF75-4E0E-BA49-6BC8FE752444}">
      <dgm:prSet phldrT="[Texto]" phldr="0"/>
      <dgm:spPr>
        <a:solidFill>
          <a:schemeClr val="accent4">
            <a:alpha val="50000"/>
          </a:schemeClr>
        </a:solidFill>
      </dgm:spPr>
      <dgm:t>
        <a:bodyPr/>
        <a:lstStyle/>
        <a:p>
          <a:r>
            <a:rPr lang="es-CO" dirty="0"/>
            <a:t>EVALUACIÓN DE LA GESTIÓN DEL RIESGO</a:t>
          </a:r>
        </a:p>
      </dgm:t>
    </dgm:pt>
    <dgm:pt modelId="{1D5A0B8C-25C9-43A6-AFC3-5DF855109155}" type="parTrans" cxnId="{D2DD19BF-B756-4608-8845-1C18C24333E2}">
      <dgm:prSet/>
      <dgm:spPr/>
      <dgm:t>
        <a:bodyPr/>
        <a:lstStyle/>
        <a:p>
          <a:endParaRPr lang="es-CO"/>
        </a:p>
      </dgm:t>
    </dgm:pt>
    <dgm:pt modelId="{971D97DC-F546-4CE9-ADB5-FB8D8D9DEB87}" type="sibTrans" cxnId="{D2DD19BF-B756-4608-8845-1C18C24333E2}">
      <dgm:prSet/>
      <dgm:spPr/>
      <dgm:t>
        <a:bodyPr/>
        <a:lstStyle/>
        <a:p>
          <a:endParaRPr lang="es-CO"/>
        </a:p>
      </dgm:t>
    </dgm:pt>
    <dgm:pt modelId="{BBA98925-0B52-417A-96FD-2F4775233298}">
      <dgm:prSet phldrT="[Texto]" phldr="0"/>
      <dgm:spPr>
        <a:solidFill>
          <a:schemeClr val="accent5">
            <a:alpha val="50000"/>
          </a:schemeClr>
        </a:solidFill>
      </dgm:spPr>
      <dgm:t>
        <a:bodyPr/>
        <a:lstStyle/>
        <a:p>
          <a:r>
            <a:rPr lang="es-CO" dirty="0"/>
            <a:t>RELACIÓN CON ENTES EXTERNOS DE CONTROL</a:t>
          </a:r>
        </a:p>
      </dgm:t>
    </dgm:pt>
    <dgm:pt modelId="{917CD1D6-FF78-4FC3-978D-45178EB1D366}" type="parTrans" cxnId="{0A818F82-E469-4ABB-A3A6-164597D72B20}">
      <dgm:prSet/>
      <dgm:spPr/>
      <dgm:t>
        <a:bodyPr/>
        <a:lstStyle/>
        <a:p>
          <a:endParaRPr lang="es-CO"/>
        </a:p>
      </dgm:t>
    </dgm:pt>
    <dgm:pt modelId="{F1CD1308-786A-44C5-8BD9-92B0122004A9}" type="sibTrans" cxnId="{0A818F82-E469-4ABB-A3A6-164597D72B20}">
      <dgm:prSet/>
      <dgm:spPr/>
      <dgm:t>
        <a:bodyPr/>
        <a:lstStyle/>
        <a:p>
          <a:endParaRPr lang="es-CO"/>
        </a:p>
      </dgm:t>
    </dgm:pt>
    <dgm:pt modelId="{BA5C692D-048C-4D26-BA43-6D58BBD8CA18}">
      <dgm:prSet phldrT="[Texto]" phldr="0"/>
      <dgm:spPr>
        <a:solidFill>
          <a:schemeClr val="accent6">
            <a:alpha val="50000"/>
          </a:schemeClr>
        </a:solidFill>
      </dgm:spPr>
      <dgm:t>
        <a:bodyPr/>
        <a:lstStyle/>
        <a:p>
          <a:r>
            <a:rPr lang="es-CO"/>
            <a:t>EVALUACIÓN Y SEGUIMIENTO</a:t>
          </a:r>
          <a:endParaRPr lang="es-CO" dirty="0"/>
        </a:p>
      </dgm:t>
    </dgm:pt>
    <dgm:pt modelId="{1BA8BD5E-B8D1-4955-9887-B8128989F0CD}" type="parTrans" cxnId="{74D1C1D4-F861-471B-9650-CDEF5338F579}">
      <dgm:prSet/>
      <dgm:spPr/>
      <dgm:t>
        <a:bodyPr/>
        <a:lstStyle/>
        <a:p>
          <a:endParaRPr lang="es-CO"/>
        </a:p>
      </dgm:t>
    </dgm:pt>
    <dgm:pt modelId="{409A2F35-3CCE-4684-8EAD-DFC5894AE35F}" type="sibTrans" cxnId="{74D1C1D4-F861-471B-9650-CDEF5338F579}">
      <dgm:prSet/>
      <dgm:spPr/>
      <dgm:t>
        <a:bodyPr/>
        <a:lstStyle/>
        <a:p>
          <a:endParaRPr lang="es-CO"/>
        </a:p>
      </dgm:t>
    </dgm:pt>
    <dgm:pt modelId="{DE1AE798-AD47-4325-B7DE-BEFA295B64A8}" type="pres">
      <dgm:prSet presAssocID="{4FFF8CDD-530D-4EBB-8F2C-337BD637A393}" presName="Name0" presStyleCnt="0">
        <dgm:presLayoutVars>
          <dgm:dir/>
          <dgm:resizeHandles val="exact"/>
        </dgm:presLayoutVars>
      </dgm:prSet>
      <dgm:spPr/>
    </dgm:pt>
    <dgm:pt modelId="{B858F953-EC63-4197-AB7B-526DEDB86D0B}" type="pres">
      <dgm:prSet presAssocID="{78AE8E84-1F99-4A54-9EAD-9E6CB8018718}" presName="Name5" presStyleLbl="vennNode1" presStyleIdx="0" presStyleCnt="5">
        <dgm:presLayoutVars>
          <dgm:bulletEnabled val="1"/>
        </dgm:presLayoutVars>
      </dgm:prSet>
      <dgm:spPr/>
    </dgm:pt>
    <dgm:pt modelId="{1298D1A4-F4AD-4F84-9892-14DE474A6E02}" type="pres">
      <dgm:prSet presAssocID="{128141A6-691E-4343-9152-41537D0FE230}" presName="space" presStyleCnt="0"/>
      <dgm:spPr/>
    </dgm:pt>
    <dgm:pt modelId="{65CBCFAD-CC52-45D8-90F4-429E73C68000}" type="pres">
      <dgm:prSet presAssocID="{7FEC3E6B-6A59-4FB6-A025-42E738435F5E}" presName="Name5" presStyleLbl="vennNode1" presStyleIdx="1" presStyleCnt="5">
        <dgm:presLayoutVars>
          <dgm:bulletEnabled val="1"/>
        </dgm:presLayoutVars>
      </dgm:prSet>
      <dgm:spPr/>
    </dgm:pt>
    <dgm:pt modelId="{5092036B-C9C3-49F8-883B-11D605CEE57A}" type="pres">
      <dgm:prSet presAssocID="{EE264FA8-9B07-4147-B6AC-A70C6BBD359D}" presName="space" presStyleCnt="0"/>
      <dgm:spPr/>
    </dgm:pt>
    <dgm:pt modelId="{C4D379D9-F5C9-434C-82AA-896471924042}" type="pres">
      <dgm:prSet presAssocID="{C4A0DC61-DF75-4E0E-BA49-6BC8FE752444}" presName="Name5" presStyleLbl="vennNode1" presStyleIdx="2" presStyleCnt="5">
        <dgm:presLayoutVars>
          <dgm:bulletEnabled val="1"/>
        </dgm:presLayoutVars>
      </dgm:prSet>
      <dgm:spPr/>
    </dgm:pt>
    <dgm:pt modelId="{5D43BACD-4772-492A-B0CF-53D3ADE4727F}" type="pres">
      <dgm:prSet presAssocID="{971D97DC-F546-4CE9-ADB5-FB8D8D9DEB87}" presName="space" presStyleCnt="0"/>
      <dgm:spPr/>
    </dgm:pt>
    <dgm:pt modelId="{5203E5F5-F649-4771-88E0-F5B45427A875}" type="pres">
      <dgm:prSet presAssocID="{BBA98925-0B52-417A-96FD-2F4775233298}" presName="Name5" presStyleLbl="vennNode1" presStyleIdx="3" presStyleCnt="5">
        <dgm:presLayoutVars>
          <dgm:bulletEnabled val="1"/>
        </dgm:presLayoutVars>
      </dgm:prSet>
      <dgm:spPr/>
    </dgm:pt>
    <dgm:pt modelId="{B627D423-8E21-4D26-AA98-DEF29A076520}" type="pres">
      <dgm:prSet presAssocID="{F1CD1308-786A-44C5-8BD9-92B0122004A9}" presName="space" presStyleCnt="0"/>
      <dgm:spPr/>
    </dgm:pt>
    <dgm:pt modelId="{90865AF6-0750-4696-8413-B8F446B69424}" type="pres">
      <dgm:prSet presAssocID="{BA5C692D-048C-4D26-BA43-6D58BBD8CA18}" presName="Name5" presStyleLbl="vennNode1" presStyleIdx="4" presStyleCnt="5">
        <dgm:presLayoutVars>
          <dgm:bulletEnabled val="1"/>
        </dgm:presLayoutVars>
      </dgm:prSet>
      <dgm:spPr/>
    </dgm:pt>
  </dgm:ptLst>
  <dgm:cxnLst>
    <dgm:cxn modelId="{130A7316-F1BE-40AA-B402-0A1191C2A1B8}" type="presOf" srcId="{BA5C692D-048C-4D26-BA43-6D58BBD8CA18}" destId="{90865AF6-0750-4696-8413-B8F446B69424}" srcOrd="0" destOrd="0" presId="urn:microsoft.com/office/officeart/2005/8/layout/venn3"/>
    <dgm:cxn modelId="{EE74532E-D8E5-4051-9AFE-CB8CDC4BEC0A}" srcId="{4FFF8CDD-530D-4EBB-8F2C-337BD637A393}" destId="{78AE8E84-1F99-4A54-9EAD-9E6CB8018718}" srcOrd="0" destOrd="0" parTransId="{180DC14B-112A-43BE-976B-536EC543CF08}" sibTransId="{128141A6-691E-4343-9152-41537D0FE230}"/>
    <dgm:cxn modelId="{E70FF437-135E-4980-BBAD-9F48AF20A148}" type="presOf" srcId="{C4A0DC61-DF75-4E0E-BA49-6BC8FE752444}" destId="{C4D379D9-F5C9-434C-82AA-896471924042}" srcOrd="0" destOrd="0" presId="urn:microsoft.com/office/officeart/2005/8/layout/venn3"/>
    <dgm:cxn modelId="{05965D43-BDBC-42CF-B3DE-D265ADD007CC}" type="presOf" srcId="{7FEC3E6B-6A59-4FB6-A025-42E738435F5E}" destId="{65CBCFAD-CC52-45D8-90F4-429E73C68000}" srcOrd="0" destOrd="0" presId="urn:microsoft.com/office/officeart/2005/8/layout/venn3"/>
    <dgm:cxn modelId="{0A818F82-E469-4ABB-A3A6-164597D72B20}" srcId="{4FFF8CDD-530D-4EBB-8F2C-337BD637A393}" destId="{BBA98925-0B52-417A-96FD-2F4775233298}" srcOrd="3" destOrd="0" parTransId="{917CD1D6-FF78-4FC3-978D-45178EB1D366}" sibTransId="{F1CD1308-786A-44C5-8BD9-92B0122004A9}"/>
    <dgm:cxn modelId="{D2DD19BF-B756-4608-8845-1C18C24333E2}" srcId="{4FFF8CDD-530D-4EBB-8F2C-337BD637A393}" destId="{C4A0DC61-DF75-4E0E-BA49-6BC8FE752444}" srcOrd="2" destOrd="0" parTransId="{1D5A0B8C-25C9-43A6-AFC3-5DF855109155}" sibTransId="{971D97DC-F546-4CE9-ADB5-FB8D8D9DEB87}"/>
    <dgm:cxn modelId="{95B58AC2-7D2B-4635-8C67-D9912737436B}" type="presOf" srcId="{BBA98925-0B52-417A-96FD-2F4775233298}" destId="{5203E5F5-F649-4771-88E0-F5B45427A875}" srcOrd="0" destOrd="0" presId="urn:microsoft.com/office/officeart/2005/8/layout/venn3"/>
    <dgm:cxn modelId="{74D1C1D4-F861-471B-9650-CDEF5338F579}" srcId="{4FFF8CDD-530D-4EBB-8F2C-337BD637A393}" destId="{BA5C692D-048C-4D26-BA43-6D58BBD8CA18}" srcOrd="4" destOrd="0" parTransId="{1BA8BD5E-B8D1-4955-9887-B8128989F0CD}" sibTransId="{409A2F35-3CCE-4684-8EAD-DFC5894AE35F}"/>
    <dgm:cxn modelId="{676E85D5-9DE2-4550-9F31-A96543E129E6}" type="presOf" srcId="{78AE8E84-1F99-4A54-9EAD-9E6CB8018718}" destId="{B858F953-EC63-4197-AB7B-526DEDB86D0B}" srcOrd="0" destOrd="0" presId="urn:microsoft.com/office/officeart/2005/8/layout/venn3"/>
    <dgm:cxn modelId="{E2707EDC-C2B8-4274-AC0E-EF0B1BCB87C9}" srcId="{4FFF8CDD-530D-4EBB-8F2C-337BD637A393}" destId="{7FEC3E6B-6A59-4FB6-A025-42E738435F5E}" srcOrd="1" destOrd="0" parTransId="{B0DB889F-4136-4761-81EB-E0DC2FFC6651}" sibTransId="{EE264FA8-9B07-4147-B6AC-A70C6BBD359D}"/>
    <dgm:cxn modelId="{A519BEFA-51DD-4715-9E40-AD2C62BDD1E8}" type="presOf" srcId="{4FFF8CDD-530D-4EBB-8F2C-337BD637A393}" destId="{DE1AE798-AD47-4325-B7DE-BEFA295B64A8}" srcOrd="0" destOrd="0" presId="urn:microsoft.com/office/officeart/2005/8/layout/venn3"/>
    <dgm:cxn modelId="{7061D9C8-74B4-4046-A195-DD8CCBA99657}" type="presParOf" srcId="{DE1AE798-AD47-4325-B7DE-BEFA295B64A8}" destId="{B858F953-EC63-4197-AB7B-526DEDB86D0B}" srcOrd="0" destOrd="0" presId="urn:microsoft.com/office/officeart/2005/8/layout/venn3"/>
    <dgm:cxn modelId="{70379848-CCF9-46EF-86FD-DFF433BCE347}" type="presParOf" srcId="{DE1AE798-AD47-4325-B7DE-BEFA295B64A8}" destId="{1298D1A4-F4AD-4F84-9892-14DE474A6E02}" srcOrd="1" destOrd="0" presId="urn:microsoft.com/office/officeart/2005/8/layout/venn3"/>
    <dgm:cxn modelId="{171CBDD6-C1BE-44AA-B5AC-30CF1829E170}" type="presParOf" srcId="{DE1AE798-AD47-4325-B7DE-BEFA295B64A8}" destId="{65CBCFAD-CC52-45D8-90F4-429E73C68000}" srcOrd="2" destOrd="0" presId="urn:microsoft.com/office/officeart/2005/8/layout/venn3"/>
    <dgm:cxn modelId="{16F1C2CD-EE57-4ED7-91A0-5963640FB9DB}" type="presParOf" srcId="{DE1AE798-AD47-4325-B7DE-BEFA295B64A8}" destId="{5092036B-C9C3-49F8-883B-11D605CEE57A}" srcOrd="3" destOrd="0" presId="urn:microsoft.com/office/officeart/2005/8/layout/venn3"/>
    <dgm:cxn modelId="{340751D6-2AEC-4416-9956-ACBE11988125}" type="presParOf" srcId="{DE1AE798-AD47-4325-B7DE-BEFA295B64A8}" destId="{C4D379D9-F5C9-434C-82AA-896471924042}" srcOrd="4" destOrd="0" presId="urn:microsoft.com/office/officeart/2005/8/layout/venn3"/>
    <dgm:cxn modelId="{F6A86EB9-6133-474E-987E-DC1230876CD0}" type="presParOf" srcId="{DE1AE798-AD47-4325-B7DE-BEFA295B64A8}" destId="{5D43BACD-4772-492A-B0CF-53D3ADE4727F}" srcOrd="5" destOrd="0" presId="urn:microsoft.com/office/officeart/2005/8/layout/venn3"/>
    <dgm:cxn modelId="{673458AD-B6FF-4FB0-B092-75ED831C4BD1}" type="presParOf" srcId="{DE1AE798-AD47-4325-B7DE-BEFA295B64A8}" destId="{5203E5F5-F649-4771-88E0-F5B45427A875}" srcOrd="6" destOrd="0" presId="urn:microsoft.com/office/officeart/2005/8/layout/venn3"/>
    <dgm:cxn modelId="{7D11196E-AB96-4A22-8CFF-1D7F8C8D1855}" type="presParOf" srcId="{DE1AE798-AD47-4325-B7DE-BEFA295B64A8}" destId="{B627D423-8E21-4D26-AA98-DEF29A076520}" srcOrd="7" destOrd="0" presId="urn:microsoft.com/office/officeart/2005/8/layout/venn3"/>
    <dgm:cxn modelId="{538F0408-52CF-443F-9F8A-26994A5445A7}" type="presParOf" srcId="{DE1AE798-AD47-4325-B7DE-BEFA295B64A8}" destId="{90865AF6-0750-4696-8413-B8F446B69424}"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C57B9-1412-474D-A075-4F09F57D2ACC}">
      <dsp:nvSpPr>
        <dsp:cNvPr id="0" name=""/>
        <dsp:cNvSpPr/>
      </dsp:nvSpPr>
      <dsp:spPr>
        <a:xfrm rot="5400000">
          <a:off x="-274702" y="277635"/>
          <a:ext cx="1831348" cy="1281944"/>
        </a:xfrm>
        <a:prstGeom prst="chevron">
          <a:avLst/>
        </a:prstGeom>
        <a:solidFill>
          <a:schemeClr val="accent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t>AMBIENTE DE CONTROL</a:t>
          </a:r>
        </a:p>
      </dsp:txBody>
      <dsp:txXfrm rot="-5400000">
        <a:off x="0" y="643905"/>
        <a:ext cx="1281944" cy="549404"/>
      </dsp:txXfrm>
    </dsp:sp>
    <dsp:sp modelId="{E28451A9-B38F-4DF4-A323-ECD435D78719}">
      <dsp:nvSpPr>
        <dsp:cNvPr id="0" name=""/>
        <dsp:cNvSpPr/>
      </dsp:nvSpPr>
      <dsp:spPr>
        <a:xfrm rot="5400000">
          <a:off x="7170483" y="-5885606"/>
          <a:ext cx="1190376" cy="129674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CO" sz="2400" kern="1200" dirty="0"/>
            <a:t>Conjunto de directrices y condiciones mínimas que brinda la alta dirección de las organizaciones con el fin de implementar y fortalecer su Sistema de Control Interno. </a:t>
          </a:r>
        </a:p>
      </dsp:txBody>
      <dsp:txXfrm rot="-5400000">
        <a:off x="1281944" y="61042"/>
        <a:ext cx="12909346" cy="1074158"/>
      </dsp:txXfrm>
    </dsp:sp>
    <dsp:sp modelId="{445D5527-C094-47E3-A7AC-CAA80B969DF0}">
      <dsp:nvSpPr>
        <dsp:cNvPr id="0" name=""/>
        <dsp:cNvSpPr/>
      </dsp:nvSpPr>
      <dsp:spPr>
        <a:xfrm rot="5400000">
          <a:off x="-274702" y="1996381"/>
          <a:ext cx="1831348" cy="1281944"/>
        </a:xfrm>
        <a:prstGeom prst="chevron">
          <a:avLst/>
        </a:prstGeom>
        <a:solidFill>
          <a:schemeClr val="accent5"/>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t>EVALUACIÓN DEL RIESGO</a:t>
          </a:r>
        </a:p>
      </dsp:txBody>
      <dsp:txXfrm rot="-5400000">
        <a:off x="0" y="2362651"/>
        <a:ext cx="1281944" cy="549404"/>
      </dsp:txXfrm>
    </dsp:sp>
    <dsp:sp modelId="{9445FC8A-498A-4BB8-9D47-941862DED092}">
      <dsp:nvSpPr>
        <dsp:cNvPr id="0" name=""/>
        <dsp:cNvSpPr/>
      </dsp:nvSpPr>
      <dsp:spPr>
        <a:xfrm rot="5400000">
          <a:off x="7167501" y="-4186870"/>
          <a:ext cx="1190376" cy="129674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CO" sz="2400" kern="1200" dirty="0"/>
            <a:t>Proceso dinámico e interactivo que le permite a la entidad identificar, evaluar y gestionar aquellos eventos, tanto internos como externos, que puedan afectar o impedir el logro de sus objetivos institucionales. </a:t>
          </a:r>
        </a:p>
      </dsp:txBody>
      <dsp:txXfrm rot="-5400000">
        <a:off x="1278962" y="1759778"/>
        <a:ext cx="12909346" cy="1074158"/>
      </dsp:txXfrm>
    </dsp:sp>
    <dsp:sp modelId="{8CCA24F7-CA80-4FA3-9AE7-76D9FDB55D9E}">
      <dsp:nvSpPr>
        <dsp:cNvPr id="0" name=""/>
        <dsp:cNvSpPr/>
      </dsp:nvSpPr>
      <dsp:spPr>
        <a:xfrm rot="5400000">
          <a:off x="-274702" y="3715127"/>
          <a:ext cx="1831348" cy="1281944"/>
        </a:xfrm>
        <a:prstGeom prst="chevron">
          <a:avLst/>
        </a:prstGeom>
        <a:solidFill>
          <a:schemeClr val="accent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t>ACTIVIDADES DE CONTROL</a:t>
          </a:r>
        </a:p>
      </dsp:txBody>
      <dsp:txXfrm rot="-5400000">
        <a:off x="0" y="4081397"/>
        <a:ext cx="1281944" cy="549404"/>
      </dsp:txXfrm>
    </dsp:sp>
    <dsp:sp modelId="{EBF18CB7-D957-4430-9288-6163A6E48D66}">
      <dsp:nvSpPr>
        <dsp:cNvPr id="0" name=""/>
        <dsp:cNvSpPr/>
      </dsp:nvSpPr>
      <dsp:spPr>
        <a:xfrm rot="5400000">
          <a:off x="7170483" y="-2448113"/>
          <a:ext cx="1190376" cy="129674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CO" sz="2400" kern="1200" dirty="0"/>
            <a:t>Acciones determinadas por la entidad, generalmente expresadas a través de políticas de operación, procesos y procedimientos, que contribuyen al desarrollo de las directrices impartidas por la alta dirección frente al logro de los objetivos.</a:t>
          </a:r>
        </a:p>
      </dsp:txBody>
      <dsp:txXfrm rot="-5400000">
        <a:off x="1281944" y="3498535"/>
        <a:ext cx="12909346" cy="1074158"/>
      </dsp:txXfrm>
    </dsp:sp>
    <dsp:sp modelId="{D1A8AAB0-1328-45FC-9161-34C5BB990631}">
      <dsp:nvSpPr>
        <dsp:cNvPr id="0" name=""/>
        <dsp:cNvSpPr/>
      </dsp:nvSpPr>
      <dsp:spPr>
        <a:xfrm rot="5400000">
          <a:off x="-274702" y="5433873"/>
          <a:ext cx="1831348" cy="1281944"/>
        </a:xfrm>
        <a:prstGeom prst="chevron">
          <a:avLst/>
        </a:prstGeom>
        <a:solidFill>
          <a:schemeClr val="accent3"/>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CO" sz="1400" b="1" kern="1200" dirty="0"/>
            <a:t>INFORMACIÓN Y COMUNICACIÓN</a:t>
          </a:r>
        </a:p>
      </dsp:txBody>
      <dsp:txXfrm rot="-5400000">
        <a:off x="0" y="5800143"/>
        <a:ext cx="1281944" cy="549404"/>
      </dsp:txXfrm>
    </dsp:sp>
    <dsp:sp modelId="{FAF79AA1-CE3C-4045-A6F4-8EAA04011CCE}">
      <dsp:nvSpPr>
        <dsp:cNvPr id="0" name=""/>
        <dsp:cNvSpPr/>
      </dsp:nvSpPr>
      <dsp:spPr>
        <a:xfrm rot="5400000">
          <a:off x="7170483" y="-729367"/>
          <a:ext cx="1190376" cy="129674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CO" sz="2400" kern="1200" dirty="0"/>
            <a:t>La información sirve como base para reconocer el estado de los controles, así como para conocer el avance de la gestión de la entidad. La comunicación permite que los servidores públicos comprendan sus roles y responsabilidades y sirve como medio para la rendición de cuentas. </a:t>
          </a:r>
        </a:p>
      </dsp:txBody>
      <dsp:txXfrm rot="-5400000">
        <a:off x="1281944" y="5217281"/>
        <a:ext cx="12909346" cy="1074158"/>
      </dsp:txXfrm>
    </dsp:sp>
    <dsp:sp modelId="{EE63DB0E-88A1-416F-9A98-197297A8120F}">
      <dsp:nvSpPr>
        <dsp:cNvPr id="0" name=""/>
        <dsp:cNvSpPr/>
      </dsp:nvSpPr>
      <dsp:spPr>
        <a:xfrm rot="5400000">
          <a:off x="-274702" y="7152620"/>
          <a:ext cx="1831348" cy="1281944"/>
        </a:xfrm>
        <a:prstGeom prst="chevron">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CO" sz="1400" b="1" kern="1200" dirty="0"/>
            <a:t>ACTIVIDADES DE MONITOREO</a:t>
          </a:r>
        </a:p>
      </dsp:txBody>
      <dsp:txXfrm rot="-5400000">
        <a:off x="0" y="7518890"/>
        <a:ext cx="1281944" cy="549404"/>
      </dsp:txXfrm>
    </dsp:sp>
    <dsp:sp modelId="{4E2643DD-DAAF-4031-9764-022C663368DA}">
      <dsp:nvSpPr>
        <dsp:cNvPr id="0" name=""/>
        <dsp:cNvSpPr/>
      </dsp:nvSpPr>
      <dsp:spPr>
        <a:xfrm rot="5400000">
          <a:off x="7170483" y="989378"/>
          <a:ext cx="1190376" cy="129674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CO" sz="2400" kern="1200"/>
            <a:t>Busca que la entidad haga seguimiento oportuno al estado de la gestión de los riesgos y los controles, esto se puede llevar a cabo a partir de dos tipos de evaluación: concurrente o autoevaluación y evaluación independiente. </a:t>
          </a:r>
          <a:endParaRPr lang="es-CO" sz="2400" kern="1200" dirty="0"/>
        </a:p>
      </dsp:txBody>
      <dsp:txXfrm rot="-5400000">
        <a:off x="1281944" y="6936027"/>
        <a:ext cx="12909346" cy="1074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EDC22-E768-4D20-B8EF-7A9800B33359}">
      <dsp:nvSpPr>
        <dsp:cNvPr id="0" name=""/>
        <dsp:cNvSpPr/>
      </dsp:nvSpPr>
      <dsp:spPr>
        <a:xfrm>
          <a:off x="5175814" y="673"/>
          <a:ext cx="2678571" cy="267857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Gerente o Representante Legal</a:t>
          </a:r>
        </a:p>
      </dsp:txBody>
      <dsp:txXfrm>
        <a:off x="5568082" y="392941"/>
        <a:ext cx="1894035" cy="1894035"/>
      </dsp:txXfrm>
    </dsp:sp>
    <dsp:sp modelId="{75087ABC-DFF7-41BA-AF9D-C97C2984DB8D}">
      <dsp:nvSpPr>
        <dsp:cNvPr id="0" name=""/>
        <dsp:cNvSpPr/>
      </dsp:nvSpPr>
      <dsp:spPr>
        <a:xfrm rot="2160000">
          <a:off x="7769345" y="2057300"/>
          <a:ext cx="710453" cy="9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7789698" y="2175464"/>
        <a:ext cx="497317" cy="542411"/>
      </dsp:txXfrm>
    </dsp:sp>
    <dsp:sp modelId="{A1843902-1A38-4A8D-982E-7101BBB861C1}">
      <dsp:nvSpPr>
        <dsp:cNvPr id="0" name=""/>
        <dsp:cNvSpPr/>
      </dsp:nvSpPr>
      <dsp:spPr>
        <a:xfrm>
          <a:off x="8427293" y="2363011"/>
          <a:ext cx="2678571" cy="267857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Comité Institucional de Coordinación de Control Interno</a:t>
          </a:r>
        </a:p>
      </dsp:txBody>
      <dsp:txXfrm>
        <a:off x="8819561" y="2755279"/>
        <a:ext cx="1894035" cy="1894035"/>
      </dsp:txXfrm>
    </dsp:sp>
    <dsp:sp modelId="{E4F31678-3755-4E5A-8055-8B678AD2BB98}">
      <dsp:nvSpPr>
        <dsp:cNvPr id="0" name=""/>
        <dsp:cNvSpPr/>
      </dsp:nvSpPr>
      <dsp:spPr>
        <a:xfrm rot="6480000">
          <a:off x="8796588" y="5142337"/>
          <a:ext cx="710453" cy="9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rot="10800000">
        <a:off x="8936087" y="5221788"/>
        <a:ext cx="497317" cy="542411"/>
      </dsp:txXfrm>
    </dsp:sp>
    <dsp:sp modelId="{23D70D05-A37A-44CC-9974-81AD342CFB4C}">
      <dsp:nvSpPr>
        <dsp:cNvPr id="0" name=""/>
        <dsp:cNvSpPr/>
      </dsp:nvSpPr>
      <dsp:spPr>
        <a:xfrm>
          <a:off x="7185339" y="6185354"/>
          <a:ext cx="2678571" cy="2678571"/>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Servidores Públicos en todos los niveles</a:t>
          </a:r>
        </a:p>
      </dsp:txBody>
      <dsp:txXfrm>
        <a:off x="7577607" y="6577622"/>
        <a:ext cx="1894035" cy="1894035"/>
      </dsp:txXfrm>
    </dsp:sp>
    <dsp:sp modelId="{52AD5134-96B6-4F42-A808-E2630AFC4C53}">
      <dsp:nvSpPr>
        <dsp:cNvPr id="0" name=""/>
        <dsp:cNvSpPr/>
      </dsp:nvSpPr>
      <dsp:spPr>
        <a:xfrm rot="10800000">
          <a:off x="6179980" y="7072631"/>
          <a:ext cx="710453" cy="9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rot="10800000">
        <a:off x="6393116" y="7253434"/>
        <a:ext cx="497317" cy="542411"/>
      </dsp:txXfrm>
    </dsp:sp>
    <dsp:sp modelId="{D84DF296-8811-4F2C-934E-0370E5C29453}">
      <dsp:nvSpPr>
        <dsp:cNvPr id="0" name=""/>
        <dsp:cNvSpPr/>
      </dsp:nvSpPr>
      <dsp:spPr>
        <a:xfrm>
          <a:off x="3166289" y="6185354"/>
          <a:ext cx="2678571" cy="267857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Comités Departamentales de Auditoría</a:t>
          </a:r>
        </a:p>
      </dsp:txBody>
      <dsp:txXfrm>
        <a:off x="3558557" y="6577622"/>
        <a:ext cx="1894035" cy="1894035"/>
      </dsp:txXfrm>
    </dsp:sp>
    <dsp:sp modelId="{52968B72-9121-4753-AA53-36DE1FD55B7D}">
      <dsp:nvSpPr>
        <dsp:cNvPr id="0" name=""/>
        <dsp:cNvSpPr/>
      </dsp:nvSpPr>
      <dsp:spPr>
        <a:xfrm rot="15120000">
          <a:off x="3535584" y="5180583"/>
          <a:ext cx="710453" cy="9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rot="10800000">
        <a:off x="3675083" y="5462738"/>
        <a:ext cx="497317" cy="542411"/>
      </dsp:txXfrm>
    </dsp:sp>
    <dsp:sp modelId="{5091CB64-9696-4A14-A7D0-652D5F7D5D93}">
      <dsp:nvSpPr>
        <dsp:cNvPr id="0" name=""/>
        <dsp:cNvSpPr/>
      </dsp:nvSpPr>
      <dsp:spPr>
        <a:xfrm>
          <a:off x="1924335" y="2363011"/>
          <a:ext cx="2678571" cy="2678571"/>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Oficina de Control Interno</a:t>
          </a:r>
        </a:p>
      </dsp:txBody>
      <dsp:txXfrm>
        <a:off x="2316603" y="2755279"/>
        <a:ext cx="1894035" cy="1894035"/>
      </dsp:txXfrm>
    </dsp:sp>
    <dsp:sp modelId="{81F7D4FC-7C51-4883-BAA0-5921295153B9}">
      <dsp:nvSpPr>
        <dsp:cNvPr id="0" name=""/>
        <dsp:cNvSpPr/>
      </dsp:nvSpPr>
      <dsp:spPr>
        <a:xfrm rot="19440000">
          <a:off x="4517866" y="2080938"/>
          <a:ext cx="710453" cy="90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CO" sz="1600" kern="1200"/>
        </a:p>
      </dsp:txBody>
      <dsp:txXfrm>
        <a:off x="4538219" y="2324380"/>
        <a:ext cx="497317" cy="542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8F953-EC63-4197-AB7B-526DEDB86D0B}">
      <dsp:nvSpPr>
        <dsp:cNvPr id="0" name=""/>
        <dsp:cNvSpPr/>
      </dsp:nvSpPr>
      <dsp:spPr>
        <a:xfrm>
          <a:off x="1785" y="2652910"/>
          <a:ext cx="3482578" cy="3482578"/>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658" tIns="35560" rIns="191658" bIns="35560" numCol="1" spcCol="1270" anchor="ctr" anchorCtr="0">
          <a:noAutofit/>
        </a:bodyPr>
        <a:lstStyle/>
        <a:p>
          <a:pPr marL="0" lvl="0" indent="0" algn="ctr" defTabSz="1244600">
            <a:lnSpc>
              <a:spcPct val="90000"/>
            </a:lnSpc>
            <a:spcBef>
              <a:spcPct val="0"/>
            </a:spcBef>
            <a:spcAft>
              <a:spcPct val="35000"/>
            </a:spcAft>
            <a:buNone/>
          </a:pPr>
          <a:r>
            <a:rPr lang="es-CO" sz="2800" kern="1200" dirty="0"/>
            <a:t>LIDERAZGO ESTRATÉGICO</a:t>
          </a:r>
        </a:p>
      </dsp:txBody>
      <dsp:txXfrm>
        <a:off x="511797" y="3162922"/>
        <a:ext cx="2462554" cy="2462554"/>
      </dsp:txXfrm>
    </dsp:sp>
    <dsp:sp modelId="{65CBCFAD-CC52-45D8-90F4-429E73C68000}">
      <dsp:nvSpPr>
        <dsp:cNvPr id="0" name=""/>
        <dsp:cNvSpPr/>
      </dsp:nvSpPr>
      <dsp:spPr>
        <a:xfrm>
          <a:off x="2787848" y="2652910"/>
          <a:ext cx="3482578" cy="3482578"/>
        </a:xfrm>
        <a:prstGeom prst="ellipse">
          <a:avLst/>
        </a:prstGeom>
        <a:solidFill>
          <a:schemeClr val="accent3">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658" tIns="35560" rIns="191658" bIns="35560" numCol="1" spcCol="1270" anchor="ctr" anchorCtr="0">
          <a:noAutofit/>
        </a:bodyPr>
        <a:lstStyle/>
        <a:p>
          <a:pPr marL="0" lvl="0" indent="0" algn="ctr" defTabSz="1244600">
            <a:lnSpc>
              <a:spcPct val="90000"/>
            </a:lnSpc>
            <a:spcBef>
              <a:spcPct val="0"/>
            </a:spcBef>
            <a:spcAft>
              <a:spcPct val="35000"/>
            </a:spcAft>
            <a:buNone/>
          </a:pPr>
          <a:r>
            <a:rPr lang="es-CO" sz="2800" kern="1200" dirty="0"/>
            <a:t>ENFOQUE HACIA LA PREVENCIÓN</a:t>
          </a:r>
        </a:p>
      </dsp:txBody>
      <dsp:txXfrm>
        <a:off x="3297860" y="3162922"/>
        <a:ext cx="2462554" cy="2462554"/>
      </dsp:txXfrm>
    </dsp:sp>
    <dsp:sp modelId="{C4D379D9-F5C9-434C-82AA-896471924042}">
      <dsp:nvSpPr>
        <dsp:cNvPr id="0" name=""/>
        <dsp:cNvSpPr/>
      </dsp:nvSpPr>
      <dsp:spPr>
        <a:xfrm>
          <a:off x="5573910" y="2652910"/>
          <a:ext cx="3482578" cy="3482578"/>
        </a:xfrm>
        <a:prstGeom prst="ellipse">
          <a:avLst/>
        </a:prstGeom>
        <a:solidFill>
          <a:schemeClr val="accent4">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658" tIns="35560" rIns="191658" bIns="35560" numCol="1" spcCol="1270" anchor="ctr" anchorCtr="0">
          <a:noAutofit/>
        </a:bodyPr>
        <a:lstStyle/>
        <a:p>
          <a:pPr marL="0" lvl="0" indent="0" algn="ctr" defTabSz="1244600">
            <a:lnSpc>
              <a:spcPct val="90000"/>
            </a:lnSpc>
            <a:spcBef>
              <a:spcPct val="0"/>
            </a:spcBef>
            <a:spcAft>
              <a:spcPct val="35000"/>
            </a:spcAft>
            <a:buNone/>
          </a:pPr>
          <a:r>
            <a:rPr lang="es-CO" sz="2800" kern="1200" dirty="0"/>
            <a:t>EVALUACIÓN DE LA GESTIÓN DEL RIESGO</a:t>
          </a:r>
        </a:p>
      </dsp:txBody>
      <dsp:txXfrm>
        <a:off x="6083922" y="3162922"/>
        <a:ext cx="2462554" cy="2462554"/>
      </dsp:txXfrm>
    </dsp:sp>
    <dsp:sp modelId="{5203E5F5-F649-4771-88E0-F5B45427A875}">
      <dsp:nvSpPr>
        <dsp:cNvPr id="0" name=""/>
        <dsp:cNvSpPr/>
      </dsp:nvSpPr>
      <dsp:spPr>
        <a:xfrm>
          <a:off x="8359973" y="2652910"/>
          <a:ext cx="3482578" cy="3482578"/>
        </a:xfrm>
        <a:prstGeom prst="ellipse">
          <a:avLst/>
        </a:prstGeom>
        <a:solidFill>
          <a:schemeClr val="accent5">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658" tIns="35560" rIns="191658" bIns="35560" numCol="1" spcCol="1270" anchor="ctr" anchorCtr="0">
          <a:noAutofit/>
        </a:bodyPr>
        <a:lstStyle/>
        <a:p>
          <a:pPr marL="0" lvl="0" indent="0" algn="ctr" defTabSz="1244600">
            <a:lnSpc>
              <a:spcPct val="90000"/>
            </a:lnSpc>
            <a:spcBef>
              <a:spcPct val="0"/>
            </a:spcBef>
            <a:spcAft>
              <a:spcPct val="35000"/>
            </a:spcAft>
            <a:buNone/>
          </a:pPr>
          <a:r>
            <a:rPr lang="es-CO" sz="2800" kern="1200" dirty="0"/>
            <a:t>RELACIÓN CON ENTES EXTERNOS DE CONTROL</a:t>
          </a:r>
        </a:p>
      </dsp:txBody>
      <dsp:txXfrm>
        <a:off x="8869985" y="3162922"/>
        <a:ext cx="2462554" cy="2462554"/>
      </dsp:txXfrm>
    </dsp:sp>
    <dsp:sp modelId="{90865AF6-0750-4696-8413-B8F446B69424}">
      <dsp:nvSpPr>
        <dsp:cNvPr id="0" name=""/>
        <dsp:cNvSpPr/>
      </dsp:nvSpPr>
      <dsp:spPr>
        <a:xfrm>
          <a:off x="11146035" y="2652910"/>
          <a:ext cx="3482578" cy="3482578"/>
        </a:xfrm>
        <a:prstGeom prst="ellipse">
          <a:avLst/>
        </a:prstGeom>
        <a:solidFill>
          <a:schemeClr val="accent6">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1658" tIns="35560" rIns="191658" bIns="35560" numCol="1" spcCol="1270" anchor="ctr" anchorCtr="0">
          <a:noAutofit/>
        </a:bodyPr>
        <a:lstStyle/>
        <a:p>
          <a:pPr marL="0" lvl="0" indent="0" algn="ctr" defTabSz="1244600">
            <a:lnSpc>
              <a:spcPct val="90000"/>
            </a:lnSpc>
            <a:spcBef>
              <a:spcPct val="0"/>
            </a:spcBef>
            <a:spcAft>
              <a:spcPct val="35000"/>
            </a:spcAft>
            <a:buNone/>
          </a:pPr>
          <a:r>
            <a:rPr lang="es-CO" sz="2800" kern="1200"/>
            <a:t>EVALUACIÓN Y SEGUIMIENTO</a:t>
          </a:r>
          <a:endParaRPr lang="es-CO" sz="2800" kern="1200" dirty="0"/>
        </a:p>
      </dsp:txBody>
      <dsp:txXfrm>
        <a:off x="11656047" y="3162922"/>
        <a:ext cx="2462554" cy="24625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E6DB5-6D23-4317-85C0-0D95768B3143}" type="datetimeFigureOut">
              <a:rPr lang="es-CO" smtClean="0"/>
              <a:t>13/05/2026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6B8371-6F03-433B-9FDE-381CF1A8C5B4}" type="slidenum">
              <a:rPr lang="es-CO" smtClean="0"/>
              <a:t>‹Nº›</a:t>
            </a:fld>
            <a:endParaRPr lang="es-CO"/>
          </a:p>
        </p:txBody>
      </p:sp>
    </p:spTree>
    <p:extLst>
      <p:ext uri="{BB962C8B-B14F-4D97-AF65-F5344CB8AC3E}">
        <p14:creationId xmlns:p14="http://schemas.microsoft.com/office/powerpoint/2010/main" val="72979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D738C-1079-EB17-97D9-CA5BB771FC4C}"/>
              </a:ext>
            </a:extLst>
          </p:cNvPr>
          <p:cNvSpPr>
            <a:spLocks noGrp="1"/>
          </p:cNvSpPr>
          <p:nvPr>
            <p:ph type="ctrTitle"/>
          </p:nvPr>
        </p:nvSpPr>
        <p:spPr>
          <a:xfrm>
            <a:off x="2286000" y="1683545"/>
            <a:ext cx="13716000" cy="3581400"/>
          </a:xfrm>
        </p:spPr>
        <p:txBody>
          <a:bodyPr anchor="b"/>
          <a:lstStyle>
            <a:lvl1pPr algn="ctr">
              <a:defRPr sz="9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9024BCC6-C442-3B5F-1868-4E389BEB05C5}"/>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515DC68-1715-64B8-5B4C-FB716A208E3E}"/>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5F1A307D-FB80-E594-403A-A2129C5D6D0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22FBF2B-3D84-725E-666A-772E3F05F858}"/>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822798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76AABB-52D7-4A34-91B8-45B37EE46D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4BF9A7-5A4E-A050-C5A8-05B1B93E5E5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9AAB320-FDAF-9371-30E7-55E9AF01516C}"/>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0F83C504-C55C-005A-627B-234A9219BA7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BFC0348-2FB1-1269-0B6E-336973B71B67}"/>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563054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24CF8-E307-B7CD-D29D-81DF559EAC86}"/>
              </a:ext>
            </a:extLst>
          </p:cNvPr>
          <p:cNvSpPr>
            <a:spLocks noGrp="1"/>
          </p:cNvSpPr>
          <p:nvPr>
            <p:ph type="title"/>
          </p:nvPr>
        </p:nvSpPr>
        <p:spPr>
          <a:xfrm>
            <a:off x="1247775" y="2564608"/>
            <a:ext cx="15773400" cy="4279106"/>
          </a:xfrm>
        </p:spPr>
        <p:txBody>
          <a:bodyPr anchor="b"/>
          <a:lstStyle>
            <a:lvl1pPr>
              <a:defRPr sz="9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3EEBBF1-1EE1-0F95-81AD-C9E9A5326238}"/>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CCAA564-0E6B-1F2D-AD15-984567E081D2}"/>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9D18BC2C-25E5-C932-8C9C-C8C42553D56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A6A72EA-DB93-7177-1858-189D4BE3209A}"/>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273496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EDBA0D-7270-6A58-376C-D2DBB124DDD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840D117-4C50-FCCD-5890-49ADFB9B422C}"/>
              </a:ext>
            </a:extLst>
          </p:cNvPr>
          <p:cNvSpPr>
            <a:spLocks noGrp="1"/>
          </p:cNvSpPr>
          <p:nvPr>
            <p:ph sz="half" idx="1"/>
          </p:nvPr>
        </p:nvSpPr>
        <p:spPr>
          <a:xfrm>
            <a:off x="1257300" y="2738438"/>
            <a:ext cx="7772400" cy="65270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AFAE7D6-E2D1-E577-2FDB-97B0953AD61F}"/>
              </a:ext>
            </a:extLst>
          </p:cNvPr>
          <p:cNvSpPr>
            <a:spLocks noGrp="1"/>
          </p:cNvSpPr>
          <p:nvPr>
            <p:ph sz="half" idx="2"/>
          </p:nvPr>
        </p:nvSpPr>
        <p:spPr>
          <a:xfrm>
            <a:off x="9258300" y="2738438"/>
            <a:ext cx="7772400" cy="65270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57DE7A3-5896-BDEB-5924-BCB0E7D954B1}"/>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6" name="Marcador de pie de página 5">
            <a:extLst>
              <a:ext uri="{FF2B5EF4-FFF2-40B4-BE49-F238E27FC236}">
                <a16:creationId xmlns:a16="http://schemas.microsoft.com/office/drawing/2014/main" id="{439BEC18-03C1-0B33-15CA-C95FAFF9F26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2F94B61-164B-ED18-64CA-6C145E2D3CC4}"/>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951338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CAA108-6FFB-161F-3EF2-8EBB215E2083}"/>
              </a:ext>
            </a:extLst>
          </p:cNvPr>
          <p:cNvSpPr>
            <a:spLocks noGrp="1"/>
          </p:cNvSpPr>
          <p:nvPr>
            <p:ph type="title"/>
          </p:nvPr>
        </p:nvSpPr>
        <p:spPr>
          <a:xfrm>
            <a:off x="1259682" y="547688"/>
            <a:ext cx="15773400" cy="1988345"/>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64B6B16-39DC-D8A5-8D2A-CEC492A8F94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4D07FA-BA2C-449D-A160-2ADF22FD05D8}"/>
              </a:ext>
            </a:extLst>
          </p:cNvPr>
          <p:cNvSpPr>
            <a:spLocks noGrp="1"/>
          </p:cNvSpPr>
          <p:nvPr>
            <p:ph sz="half" idx="2"/>
          </p:nvPr>
        </p:nvSpPr>
        <p:spPr>
          <a:xfrm>
            <a:off x="1259683" y="3757613"/>
            <a:ext cx="7736681" cy="55268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EF97434E-9AAD-0EFD-E7CC-BD1E9D87331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B359485-9C44-1C7F-7129-86C5699DE4D3}"/>
              </a:ext>
            </a:extLst>
          </p:cNvPr>
          <p:cNvSpPr>
            <a:spLocks noGrp="1"/>
          </p:cNvSpPr>
          <p:nvPr>
            <p:ph sz="quarter" idx="4"/>
          </p:nvPr>
        </p:nvSpPr>
        <p:spPr>
          <a:xfrm>
            <a:off x="9258300" y="3757613"/>
            <a:ext cx="7774782" cy="55268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987A22DD-CF69-5B07-95E7-9B5805B82172}"/>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8" name="Marcador de pie de página 7">
            <a:extLst>
              <a:ext uri="{FF2B5EF4-FFF2-40B4-BE49-F238E27FC236}">
                <a16:creationId xmlns:a16="http://schemas.microsoft.com/office/drawing/2014/main" id="{1C770641-4C2E-A9E8-5964-32FBA3445D1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F358757B-5BF3-A310-87A7-D96731D9A615}"/>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69983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8A63A-E452-AC2D-B348-DAE0450CB70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5D7506C-AC7E-FF3B-DB45-83AEAA7FB6FA}"/>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4" name="Marcador de pie de página 3">
            <a:extLst>
              <a:ext uri="{FF2B5EF4-FFF2-40B4-BE49-F238E27FC236}">
                <a16:creationId xmlns:a16="http://schemas.microsoft.com/office/drawing/2014/main" id="{219D86DF-0AB1-44D8-93C7-FCE5ECE57F2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3B983D4-4AD5-FA16-69D6-D48B864D1450}"/>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1526382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32A379-351E-BCD0-6782-3199CF1EDDCD}"/>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3" name="Marcador de pie de página 2">
            <a:extLst>
              <a:ext uri="{FF2B5EF4-FFF2-40B4-BE49-F238E27FC236}">
                <a16:creationId xmlns:a16="http://schemas.microsoft.com/office/drawing/2014/main" id="{3C61B0AE-824A-E04F-021E-145B23E597F0}"/>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456237D-0247-D8E1-570D-DE0B3C45B422}"/>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399430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FA788-0074-6557-DE20-17E1E4C8B3C0}"/>
              </a:ext>
            </a:extLst>
          </p:cNvPr>
          <p:cNvSpPr>
            <a:spLocks noGrp="1"/>
          </p:cNvSpPr>
          <p:nvPr>
            <p:ph type="title"/>
          </p:nvPr>
        </p:nvSpPr>
        <p:spPr>
          <a:xfrm>
            <a:off x="1259683" y="685800"/>
            <a:ext cx="5898356" cy="2400300"/>
          </a:xfrm>
        </p:spPr>
        <p:txBody>
          <a:bodyPr anchor="b"/>
          <a:lstStyle>
            <a:lvl1pPr>
              <a:defRPr sz="48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3D0C5B-7B73-594A-1082-DE3E853C8970}"/>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32081FB-D92F-3456-3654-83FCFA8C440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E4C89-3CFA-DDE9-210C-855FCB15D85C}"/>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6" name="Marcador de pie de página 5">
            <a:extLst>
              <a:ext uri="{FF2B5EF4-FFF2-40B4-BE49-F238E27FC236}">
                <a16:creationId xmlns:a16="http://schemas.microsoft.com/office/drawing/2014/main" id="{D4353DDD-CABE-4AB1-FB74-03A7B8346E1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11E63E9-5170-2207-CF71-F9284848F73B}"/>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185235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B4CE6-27E5-D673-61BE-E126F584E092}"/>
              </a:ext>
            </a:extLst>
          </p:cNvPr>
          <p:cNvSpPr>
            <a:spLocks noGrp="1"/>
          </p:cNvSpPr>
          <p:nvPr>
            <p:ph type="title"/>
          </p:nvPr>
        </p:nvSpPr>
        <p:spPr>
          <a:xfrm>
            <a:off x="1259683" y="685800"/>
            <a:ext cx="5898356" cy="2400300"/>
          </a:xfrm>
        </p:spPr>
        <p:txBody>
          <a:bodyPr anchor="b"/>
          <a:lstStyle>
            <a:lvl1pPr>
              <a:defRPr sz="48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D0C6FFEB-7001-469A-C67C-70F6875909B8}"/>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s-CO"/>
          </a:p>
        </p:txBody>
      </p:sp>
      <p:sp>
        <p:nvSpPr>
          <p:cNvPr id="4" name="Marcador de texto 3">
            <a:extLst>
              <a:ext uri="{FF2B5EF4-FFF2-40B4-BE49-F238E27FC236}">
                <a16:creationId xmlns:a16="http://schemas.microsoft.com/office/drawing/2014/main" id="{F8D1396E-9D7F-ED5D-E671-402F5D0ADF7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A6BE1ED-CD17-539F-8F3A-353567919614}"/>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6" name="Marcador de pie de página 5">
            <a:extLst>
              <a:ext uri="{FF2B5EF4-FFF2-40B4-BE49-F238E27FC236}">
                <a16:creationId xmlns:a16="http://schemas.microsoft.com/office/drawing/2014/main" id="{7D3742CB-5589-BAE4-E09F-01035BEE5B9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4E06E4E-D5C7-5784-8190-7CF142FE2A8B}"/>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55129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9029A7-AE83-B1F0-52B3-6C8F8792B5D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5FCCFE9-65C7-B40C-1798-93363B92C95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9C52E26-589C-FF89-9E33-7C1F6D99CAA8}"/>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7187DEAC-F43C-D18B-D91F-A7C1941AD00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EBFCD2-EA12-2FEF-5B69-45AE7607E009}"/>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4114620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8D01A9-C8DE-1A0B-C9E3-A98D7ADD4877}"/>
              </a:ext>
            </a:extLst>
          </p:cNvPr>
          <p:cNvSpPr>
            <a:spLocks noGrp="1"/>
          </p:cNvSpPr>
          <p:nvPr>
            <p:ph type="title" orient="vert"/>
          </p:nvPr>
        </p:nvSpPr>
        <p:spPr>
          <a:xfrm>
            <a:off x="13087350" y="547688"/>
            <a:ext cx="3943350" cy="8717757"/>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694E5E3-DC0D-FA90-1EAB-8BFD9EE88BB5}"/>
              </a:ext>
            </a:extLst>
          </p:cNvPr>
          <p:cNvSpPr>
            <a:spLocks noGrp="1"/>
          </p:cNvSpPr>
          <p:nvPr>
            <p:ph type="body" orient="vert" idx="1"/>
          </p:nvPr>
        </p:nvSpPr>
        <p:spPr>
          <a:xfrm>
            <a:off x="1257300" y="547688"/>
            <a:ext cx="11601450" cy="871775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E73F565-2B19-FD73-1285-FE76EA5FDC7C}"/>
              </a:ext>
            </a:extLst>
          </p:cNvPr>
          <p:cNvSpPr>
            <a:spLocks noGrp="1"/>
          </p:cNvSpPr>
          <p:nvPr>
            <p:ph type="dt" sz="half" idx="10"/>
          </p:nvPr>
        </p:nvSpPr>
        <p:spPr/>
        <p:txBody>
          <a:body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15F0246A-C21F-49D5-ECA6-33AEFE0FB21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61647E28-9DEE-274A-227B-C8F606F296C7}"/>
              </a:ext>
            </a:extLst>
          </p:cNvPr>
          <p:cNvSpPr>
            <a:spLocks noGrp="1"/>
          </p:cNvSpPr>
          <p:nvPr>
            <p:ph type="sldNum" sz="quarter" idx="12"/>
          </p:nvPr>
        </p:nvSpPr>
        <p:spPr/>
        <p:txBody>
          <a:bodyPr/>
          <a:lstStyle/>
          <a:p>
            <a:fld id="{DE06619D-BCC5-4900-A37B-5DC2CBB34A84}" type="slidenum">
              <a:rPr lang="es-CO" smtClean="0"/>
              <a:t>‹Nº›</a:t>
            </a:fld>
            <a:endParaRPr lang="es-CO"/>
          </a:p>
        </p:txBody>
      </p:sp>
    </p:spTree>
    <p:extLst>
      <p:ext uri="{BB962C8B-B14F-4D97-AF65-F5344CB8AC3E}">
        <p14:creationId xmlns:p14="http://schemas.microsoft.com/office/powerpoint/2010/main" val="2911012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7"/>
          </a:xfrm>
          <a:prstGeom prst="rect">
            <a:avLst/>
          </a:prstGeom>
        </p:spPr>
      </p:pic>
      <p:pic>
        <p:nvPicPr>
          <p:cNvPr id="17" name="bg object 17"/>
          <p:cNvPicPr/>
          <p:nvPr/>
        </p:nvPicPr>
        <p:blipFill>
          <a:blip r:embed="rId3" cstate="print"/>
          <a:stretch>
            <a:fillRect/>
          </a:stretch>
        </p:blipFill>
        <p:spPr>
          <a:xfrm>
            <a:off x="11082338" y="3652838"/>
            <a:ext cx="6825804" cy="4280724"/>
          </a:xfrm>
          <a:prstGeom prst="rect">
            <a:avLst/>
          </a:prstGeom>
        </p:spPr>
      </p:pic>
      <p:sp>
        <p:nvSpPr>
          <p:cNvPr id="2" name="Holder 2"/>
          <p:cNvSpPr>
            <a:spLocks noGrp="1"/>
          </p:cNvSpPr>
          <p:nvPr>
            <p:ph type="ctrTitle"/>
          </p:nvPr>
        </p:nvSpPr>
        <p:spPr>
          <a:xfrm>
            <a:off x="1670761" y="1331594"/>
            <a:ext cx="14650403" cy="646331"/>
          </a:xfrm>
          <a:prstGeom prst="rect">
            <a:avLst/>
          </a:prstGeom>
        </p:spPr>
        <p:txBody>
          <a:bodyPr wrap="square" lIns="0" tIns="0" rIns="0" bIns="0">
            <a:spAutoFit/>
          </a:bodyPr>
          <a:lstStyle>
            <a:lvl1pPr>
              <a:defRPr sz="420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632979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35303" y="234239"/>
            <a:ext cx="15481478" cy="646331"/>
          </a:xfrm>
        </p:spPr>
        <p:txBody>
          <a:bodyPr lIns="0" tIns="0" rIns="0" bIns="0"/>
          <a:lstStyle>
            <a:lvl1pPr>
              <a:defRPr sz="42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46317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35303" y="234239"/>
            <a:ext cx="15481478" cy="646331"/>
          </a:xfrm>
        </p:spPr>
        <p:txBody>
          <a:bodyPr lIns="0" tIns="0" rIns="0" bIns="0"/>
          <a:lstStyle>
            <a:lvl1pPr>
              <a:defRPr sz="420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12288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35303" y="234239"/>
            <a:ext cx="15481478" cy="646331"/>
          </a:xfrm>
        </p:spPr>
        <p:txBody>
          <a:bodyPr lIns="0" tIns="0" rIns="0" bIns="0"/>
          <a:lstStyle>
            <a:lvl1pPr>
              <a:defRPr sz="42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82231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372919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940E29-EFC9-28EC-D1CC-9CC7F378E4A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8255549-7F51-C8D4-69F6-3A31D866DB0F}"/>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8F40A54-281A-EECA-A86C-FC215CE6E4E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4517AB77-A6E7-4414-8E59-8D7678128C7F}" type="datetimeFigureOut">
              <a:rPr lang="es-CO" smtClean="0"/>
              <a:t>13/05/2026</a:t>
            </a:fld>
            <a:endParaRPr lang="es-CO"/>
          </a:p>
        </p:txBody>
      </p:sp>
      <p:sp>
        <p:nvSpPr>
          <p:cNvPr id="5" name="Marcador de pie de página 4">
            <a:extLst>
              <a:ext uri="{FF2B5EF4-FFF2-40B4-BE49-F238E27FC236}">
                <a16:creationId xmlns:a16="http://schemas.microsoft.com/office/drawing/2014/main" id="{4D9048C5-2F41-D88E-9DD6-13F1D2C064D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95CF82F7-0548-C65E-CEBE-F31CF8DCB627}"/>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DE06619D-BCC5-4900-A37B-5DC2CBB34A84}" type="slidenum">
              <a:rPr lang="es-CO" smtClean="0"/>
              <a:t>‹Nº›</a:t>
            </a:fld>
            <a:endParaRPr lang="es-CO"/>
          </a:p>
        </p:txBody>
      </p:sp>
    </p:spTree>
    <p:extLst>
      <p:ext uri="{BB962C8B-B14F-4D97-AF65-F5344CB8AC3E}">
        <p14:creationId xmlns:p14="http://schemas.microsoft.com/office/powerpoint/2010/main" val="1716300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s-CO"/>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8000" cy="10286997"/>
          </a:xfrm>
          <a:prstGeom prst="rect">
            <a:avLst/>
          </a:prstGeom>
        </p:spPr>
      </p:pic>
      <p:sp>
        <p:nvSpPr>
          <p:cNvPr id="2" name="Holder 2"/>
          <p:cNvSpPr>
            <a:spLocks noGrp="1"/>
          </p:cNvSpPr>
          <p:nvPr>
            <p:ph type="title"/>
          </p:nvPr>
        </p:nvSpPr>
        <p:spPr>
          <a:xfrm>
            <a:off x="1435303" y="234239"/>
            <a:ext cx="15481478" cy="430887"/>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1294446" y="2311717"/>
            <a:ext cx="14906625"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0893221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 y="0"/>
            <a:ext cx="18288000" cy="10286997"/>
          </a:xfrm>
          <a:prstGeom prst="rect">
            <a:avLst/>
          </a:prstGeom>
        </p:spPr>
      </p:pic>
      <p:sp>
        <p:nvSpPr>
          <p:cNvPr id="8" name="object 3" descr="$PPTXTitle">
            <a:extLst>
              <a:ext uri="{FF2B5EF4-FFF2-40B4-BE49-F238E27FC236}">
                <a16:creationId xmlns:a16="http://schemas.microsoft.com/office/drawing/2014/main" id="{C39767AB-5B5E-A0A1-D1FB-422506199DAF}"/>
              </a:ext>
            </a:extLst>
          </p:cNvPr>
          <p:cNvSpPr txBox="1">
            <a:spLocks/>
          </p:cNvSpPr>
          <p:nvPr/>
        </p:nvSpPr>
        <p:spPr>
          <a:xfrm>
            <a:off x="4398073" y="952500"/>
            <a:ext cx="9491854" cy="1246944"/>
          </a:xfrm>
          <a:prstGeom prst="rect">
            <a:avLst/>
          </a:prstGeom>
        </p:spPr>
        <p:txBody>
          <a:bodyPr vert="horz" wrap="square" lIns="0" tIns="90488" rIns="0" bIns="0" rtlCol="0">
            <a:spAutoFit/>
          </a:bodyPr>
          <a:lstStyle>
            <a:lvl1pPr>
              <a:defRPr sz="4200" b="1" i="0">
                <a:solidFill>
                  <a:schemeClr val="bg1"/>
                </a:solidFill>
                <a:latin typeface="Tahoma"/>
                <a:ea typeface="+mj-ea"/>
                <a:cs typeface="Tahoma"/>
              </a:defRPr>
            </a:lvl1pPr>
          </a:lstStyle>
          <a:p>
            <a:pPr marL="19050" marR="7620" indent="922973" algn="ctr">
              <a:lnSpc>
                <a:spcPts val="4545"/>
              </a:lnSpc>
              <a:spcBef>
                <a:spcPts val="713"/>
              </a:spcBef>
            </a:pPr>
            <a:r>
              <a:rPr lang="es-CO" sz="4400" kern="0" noProof="0" dirty="0">
                <a:solidFill>
                  <a:schemeClr val="tx2"/>
                </a:solidFill>
                <a:latin typeface="Open Sans Bold" panose="020B0604020202020204" charset="0"/>
                <a:ea typeface="Open Sans Bold" panose="020B0604020202020204" charset="0"/>
                <a:cs typeface="Open Sans Bold" panose="020B0604020202020204" charset="0"/>
              </a:rPr>
              <a:t>DIMENSIÓN DE CONTROL INTERNO</a:t>
            </a:r>
            <a:endParaRPr lang="es-CO" sz="4400" kern="0" spc="-15" noProof="0" dirty="0">
              <a:solidFill>
                <a:schemeClr val="tx2"/>
              </a:solidFill>
              <a:latin typeface="Open Sans Bold" panose="020B0604020202020204" charset="0"/>
              <a:ea typeface="Open Sans Bold" panose="020B0604020202020204" charset="0"/>
              <a:cs typeface="Open Sans Bold" panose="020B0604020202020204" charset="0"/>
            </a:endParaRPr>
          </a:p>
        </p:txBody>
      </p:sp>
      <p:sp>
        <p:nvSpPr>
          <p:cNvPr id="5" name="CuadroTexto 4">
            <a:extLst>
              <a:ext uri="{FF2B5EF4-FFF2-40B4-BE49-F238E27FC236}">
                <a16:creationId xmlns:a16="http://schemas.microsoft.com/office/drawing/2014/main" id="{EBF20859-5E37-0B84-1ACD-11E5C3E5EF43}"/>
              </a:ext>
            </a:extLst>
          </p:cNvPr>
          <p:cNvSpPr txBox="1"/>
          <p:nvPr/>
        </p:nvSpPr>
        <p:spPr>
          <a:xfrm>
            <a:off x="1333500" y="2628900"/>
            <a:ext cx="15621000" cy="6063198"/>
          </a:xfrm>
          <a:prstGeom prst="rect">
            <a:avLst/>
          </a:prstGeom>
          <a:noFill/>
        </p:spPr>
        <p:txBody>
          <a:bodyPr wrap="square" rtlCol="0">
            <a:spAutoFit/>
          </a:bodyPr>
          <a:lstStyle/>
          <a:p>
            <a:pPr algn="just"/>
            <a:r>
              <a:rPr lang="es-ES" sz="2800" dirty="0">
                <a:solidFill>
                  <a:schemeClr val="tx2"/>
                </a:solidFill>
                <a:latin typeface="Aptos" panose="020B0004020202020204" pitchFamily="34" charset="0"/>
              </a:rPr>
              <a:t>Es la dimensión 7 del Modelo Integrado de Planeación y Gestión (MIPG), la cual agrupa un conjunto de políticas, o prácticas e instrumentos que tienen como propósito permitirle a la organización realizar las actividades que la conduzcan a lograr los resultados propuestos y a materializar las decisiones plasmadas en su planeación institucional, en el marco de los valores del servicio público.</a:t>
            </a:r>
          </a:p>
          <a:p>
            <a:pPr algn="just"/>
            <a:endParaRPr lang="es-ES" sz="2800" dirty="0">
              <a:solidFill>
                <a:schemeClr val="tx2"/>
              </a:solidFill>
              <a:latin typeface="Aptos" panose="020B0004020202020204" pitchFamily="34" charset="0"/>
            </a:endParaRPr>
          </a:p>
          <a:p>
            <a:pPr algn="just"/>
            <a:r>
              <a:rPr lang="es-ES" sz="2800" dirty="0">
                <a:solidFill>
                  <a:schemeClr val="tx2"/>
                </a:solidFill>
                <a:latin typeface="Aptos" panose="020B0004020202020204" pitchFamily="34" charset="0"/>
              </a:rPr>
              <a:t>El Control Interno es la clave para asegurar razonablemente que las demás dimensiones de Modelo Integrado de Planeación y Gestión (MIPG) cumplan su propósito.</a:t>
            </a:r>
          </a:p>
          <a:p>
            <a:pPr algn="just"/>
            <a:endParaRPr lang="es-ES" sz="2800" dirty="0">
              <a:solidFill>
                <a:schemeClr val="tx2"/>
              </a:solidFill>
              <a:latin typeface="Aptos" panose="020B0004020202020204" pitchFamily="34" charset="0"/>
            </a:endParaRPr>
          </a:p>
          <a:p>
            <a:pPr algn="just"/>
            <a:r>
              <a:rPr lang="es-ES" sz="2800" dirty="0">
                <a:solidFill>
                  <a:schemeClr val="tx2"/>
                </a:solidFill>
                <a:latin typeface="Aptos" panose="020B0004020202020204" pitchFamily="34" charset="0"/>
              </a:rPr>
              <a:t>Para este efecto las entidades deben establecer acciones, métodos y procedimientos de control y de gestión del riesgo, así como mecanismos para la prevención y evaluación de éste, aspectos que se desarrollan a través del Modelo Estándar de Control Interno –MECI. Dicho modelo cuenta con una estructura de cinco componentes y un esquema de responsabilidades que se distribuyen a lo largo de toda la entidad.</a:t>
            </a:r>
          </a:p>
          <a:p>
            <a:pPr algn="just"/>
            <a:endParaRPr lang="es-ES" sz="2400" dirty="0">
              <a:latin typeface="Aptos" panose="020B00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D2A6D5-5749-9686-4427-349E5E200584}"/>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E2201201-A96F-8E61-9DC6-1043046FA8C3}"/>
              </a:ext>
            </a:extLst>
          </p:cNvPr>
          <p:cNvPicPr>
            <a:picLocks noChangeAspect="1"/>
          </p:cNvPicPr>
          <p:nvPr/>
        </p:nvPicPr>
        <p:blipFill>
          <a:blip r:embed="rId3"/>
          <a:stretch>
            <a:fillRect/>
          </a:stretch>
        </p:blipFill>
        <p:spPr>
          <a:xfrm>
            <a:off x="2590800" y="571500"/>
            <a:ext cx="14097000" cy="8123694"/>
          </a:xfrm>
          <a:prstGeom prst="rect">
            <a:avLst/>
          </a:prstGeom>
        </p:spPr>
      </p:pic>
    </p:spTree>
    <p:extLst>
      <p:ext uri="{BB962C8B-B14F-4D97-AF65-F5344CB8AC3E}">
        <p14:creationId xmlns:p14="http://schemas.microsoft.com/office/powerpoint/2010/main" val="2017919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39EEE-4023-DB0F-1C9C-5270BCB030F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0578453D-2C81-517A-7744-CFB9235AE3A7}"/>
              </a:ext>
            </a:extLst>
          </p:cNvPr>
          <p:cNvPicPr/>
          <p:nvPr/>
        </p:nvPicPr>
        <p:blipFill>
          <a:blip r:embed="rId2" cstate="print"/>
          <a:stretch>
            <a:fillRect/>
          </a:stretch>
        </p:blipFill>
        <p:spPr>
          <a:xfrm>
            <a:off x="0" y="3"/>
            <a:ext cx="18288000" cy="10286997"/>
          </a:xfrm>
          <a:prstGeom prst="rect">
            <a:avLst/>
          </a:prstGeom>
        </p:spPr>
      </p:pic>
      <p:sp>
        <p:nvSpPr>
          <p:cNvPr id="6" name="object 3" descr="$PPTXTitle">
            <a:extLst>
              <a:ext uri="{FF2B5EF4-FFF2-40B4-BE49-F238E27FC236}">
                <a16:creationId xmlns:a16="http://schemas.microsoft.com/office/drawing/2014/main" id="{B09FE0A3-4C4D-F842-C172-04C8EBCC49CD}"/>
              </a:ext>
            </a:extLst>
          </p:cNvPr>
          <p:cNvSpPr txBox="1">
            <a:spLocks/>
          </p:cNvSpPr>
          <p:nvPr/>
        </p:nvSpPr>
        <p:spPr>
          <a:xfrm rot="16200000">
            <a:off x="-6216650" y="4803278"/>
            <a:ext cx="15481300" cy="680444"/>
          </a:xfrm>
          <a:prstGeom prst="rect">
            <a:avLst/>
          </a:prstGeom>
        </p:spPr>
        <p:txBody>
          <a:bodyPr vert="horz" wrap="square" lIns="0" tIns="90488" rIns="0" bIns="0" rtlCol="0">
            <a:spAutoFit/>
          </a:bodyPr>
          <a:lstStyle>
            <a:defPPr>
              <a:defRPr lang="en-US"/>
            </a:defPPr>
            <a:lvl1pPr marL="19050" marR="7620" indent="922973">
              <a:lnSpc>
                <a:spcPts val="4545"/>
              </a:lnSpc>
              <a:spcBef>
                <a:spcPts val="713"/>
              </a:spcBef>
              <a:defRPr sz="4400" b="1" i="0" kern="0">
                <a:solidFill>
                  <a:schemeClr val="tx2"/>
                </a:solidFill>
                <a:latin typeface="Open Sans Bold" panose="020B0604020202020204" charset="0"/>
                <a:ea typeface="Open Sans Bold" panose="020B0604020202020204" charset="0"/>
                <a:cs typeface="Open Sans Bold" panose="020B0604020202020204" charset="0"/>
              </a:defRPr>
            </a:lvl1pPr>
          </a:lstStyle>
          <a:p>
            <a:pPr algn="ctr"/>
            <a:r>
              <a:rPr lang="es-CO" dirty="0"/>
              <a:t>COMPONENTES DE MECI</a:t>
            </a:r>
          </a:p>
        </p:txBody>
      </p:sp>
      <p:graphicFrame>
        <p:nvGraphicFramePr>
          <p:cNvPr id="13" name="Diagrama 12">
            <a:extLst>
              <a:ext uri="{FF2B5EF4-FFF2-40B4-BE49-F238E27FC236}">
                <a16:creationId xmlns:a16="http://schemas.microsoft.com/office/drawing/2014/main" id="{C9DD0629-0EA7-567A-0E41-79BFB09AD84B}"/>
              </a:ext>
            </a:extLst>
          </p:cNvPr>
          <p:cNvGraphicFramePr/>
          <p:nvPr>
            <p:extLst>
              <p:ext uri="{D42A27DB-BD31-4B8C-83A1-F6EECF244321}">
                <p14:modId xmlns:p14="http://schemas.microsoft.com/office/powerpoint/2010/main" val="3856963456"/>
              </p:ext>
            </p:extLst>
          </p:nvPr>
        </p:nvGraphicFramePr>
        <p:xfrm>
          <a:off x="2590800" y="419100"/>
          <a:ext cx="14249400" cy="871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06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7"/>
          </a:xfrm>
          <a:prstGeom prst="rect">
            <a:avLst/>
          </a:prstGeom>
        </p:spPr>
      </p:pic>
      <p:sp>
        <p:nvSpPr>
          <p:cNvPr id="14" name="object 3" descr="$PPTXTitle">
            <a:extLst>
              <a:ext uri="{FF2B5EF4-FFF2-40B4-BE49-F238E27FC236}">
                <a16:creationId xmlns:a16="http://schemas.microsoft.com/office/drawing/2014/main" id="{83354E1C-3DAB-499B-8585-D1B88D3818A9}"/>
              </a:ext>
            </a:extLst>
          </p:cNvPr>
          <p:cNvSpPr txBox="1">
            <a:spLocks/>
          </p:cNvSpPr>
          <p:nvPr/>
        </p:nvSpPr>
        <p:spPr>
          <a:xfrm>
            <a:off x="1295400" y="628710"/>
            <a:ext cx="15163799" cy="669863"/>
          </a:xfrm>
          <a:prstGeom prst="rect">
            <a:avLst/>
          </a:prstGeom>
        </p:spPr>
        <p:txBody>
          <a:bodyPr vert="horz" wrap="square" lIns="0" tIns="90488" rIns="0" bIns="0" rtlCol="0">
            <a:spAutoFit/>
          </a:bodyPr>
          <a:lstStyle>
            <a:defPPr>
              <a:defRPr lang="en-US"/>
            </a:defPPr>
            <a:lvl1pPr marL="19050" marR="7620" indent="922973">
              <a:lnSpc>
                <a:spcPts val="4545"/>
              </a:lnSpc>
              <a:spcBef>
                <a:spcPts val="713"/>
              </a:spcBef>
              <a:defRPr sz="4400" b="1" i="0" kern="0">
                <a:solidFill>
                  <a:schemeClr val="tx2"/>
                </a:solidFill>
                <a:latin typeface="Open Sans Bold" panose="020B0604020202020204" charset="0"/>
                <a:ea typeface="Open Sans Bold" panose="020B0604020202020204" charset="0"/>
                <a:cs typeface="Open Sans Bold" panose="020B0604020202020204" charset="0"/>
              </a:defRPr>
            </a:lvl1pPr>
          </a:lstStyle>
          <a:p>
            <a:pPr algn="ctr"/>
            <a:r>
              <a:rPr lang="es-CO" dirty="0"/>
              <a:t>LÍNEAS DE DEFENSA</a:t>
            </a:r>
          </a:p>
        </p:txBody>
      </p:sp>
      <p:sp>
        <p:nvSpPr>
          <p:cNvPr id="9" name="CuadroTexto 8">
            <a:extLst>
              <a:ext uri="{FF2B5EF4-FFF2-40B4-BE49-F238E27FC236}">
                <a16:creationId xmlns:a16="http://schemas.microsoft.com/office/drawing/2014/main" id="{4C177DC5-B764-D42C-EC7F-5CFC3A0928A0}"/>
              </a:ext>
            </a:extLst>
          </p:cNvPr>
          <p:cNvSpPr txBox="1"/>
          <p:nvPr/>
        </p:nvSpPr>
        <p:spPr>
          <a:xfrm>
            <a:off x="1009650" y="1638300"/>
            <a:ext cx="16268700" cy="6740307"/>
          </a:xfrm>
          <a:prstGeom prst="rect">
            <a:avLst/>
          </a:prstGeom>
          <a:noFill/>
        </p:spPr>
        <p:txBody>
          <a:bodyPr wrap="square">
            <a:spAutoFit/>
          </a:bodyPr>
          <a:lstStyle/>
          <a:p>
            <a:pPr algn="just" defTabSz="1371600"/>
            <a:r>
              <a:rPr lang="es-MX" sz="2400" kern="0" dirty="0">
                <a:solidFill>
                  <a:schemeClr val="accent1">
                    <a:lumMod val="50000"/>
                  </a:schemeClr>
                </a:solidFill>
                <a:latin typeface="Aptos" panose="020B0004020202020204" pitchFamily="34" charset="0"/>
              </a:rPr>
              <a:t> Frente al Esquema de responsabilidades se definen las líneas de defensa, así: </a:t>
            </a:r>
          </a:p>
          <a:p>
            <a:pPr algn="just" defTabSz="1371600"/>
            <a:endParaRPr lang="es-MX" sz="2400" kern="0" dirty="0">
              <a:solidFill>
                <a:schemeClr val="accent1">
                  <a:lumMod val="50000"/>
                </a:schemeClr>
              </a:solidFill>
              <a:latin typeface="Aptos" panose="020B0004020202020204" pitchFamily="34" charset="0"/>
            </a:endParaRPr>
          </a:p>
          <a:p>
            <a:pPr marL="457200" indent="-274638" algn="just" defTabSz="1371600">
              <a:buFont typeface="+mj-lt"/>
              <a:buAutoNum type="alphaLcPeriod"/>
            </a:pPr>
            <a:r>
              <a:rPr lang="es-ES" sz="2400" b="1" kern="0" dirty="0">
                <a:solidFill>
                  <a:schemeClr val="accent1">
                    <a:lumMod val="50000"/>
                  </a:schemeClr>
                </a:solidFill>
                <a:latin typeface="Aptos" panose="020B0004020202020204" pitchFamily="34" charset="0"/>
              </a:rPr>
              <a:t>Línea Estratégica: </a:t>
            </a:r>
            <a:r>
              <a:rPr lang="es-ES" sz="2400" kern="0" dirty="0">
                <a:solidFill>
                  <a:schemeClr val="accent1">
                    <a:lumMod val="50000"/>
                  </a:schemeClr>
                </a:solidFill>
                <a:latin typeface="Aptos" panose="020B0004020202020204" pitchFamily="34" charset="0"/>
              </a:rPr>
              <a:t>Corresponderá a la Alta Dirección establecer desde el Direccionamiento Estratégico los lineamientos necesarios para que los controles definidos para la entidad tengan un enfoque basado en riesgos y evaluarlos de forma sistemática en el marco del Comité Institucional de Coordinación de Control Interno.</a:t>
            </a:r>
          </a:p>
          <a:p>
            <a:pPr marL="457200" indent="-274638" algn="just" defTabSz="1371600">
              <a:buFont typeface="+mj-lt"/>
              <a:buAutoNum type="alphaLcPeriod"/>
            </a:pPr>
            <a:r>
              <a:rPr lang="es-ES" sz="2400" b="1" kern="0" dirty="0">
                <a:solidFill>
                  <a:schemeClr val="accent1">
                    <a:lumMod val="50000"/>
                  </a:schemeClr>
                </a:solidFill>
                <a:latin typeface="Aptos" panose="020B0004020202020204" pitchFamily="34" charset="0"/>
              </a:rPr>
              <a:t>1ª Línea de Defensa:</a:t>
            </a:r>
            <a:r>
              <a:rPr lang="es-ES" sz="2400" kern="0" dirty="0">
                <a:solidFill>
                  <a:schemeClr val="accent1">
                    <a:lumMod val="50000"/>
                  </a:schemeClr>
                </a:solidFill>
                <a:latin typeface="Aptos" panose="020B0004020202020204" pitchFamily="34" charset="0"/>
              </a:rPr>
              <a:t> Corresponde a los servidores en sus diferentes niveles la aplicación de los controles tal como han sido diseñados, como parte del día a día y autocontrol de las actividades de la gestión a su cargo. </a:t>
            </a:r>
          </a:p>
          <a:p>
            <a:pPr marL="457200" indent="-274638" algn="just" defTabSz="1371600">
              <a:buFont typeface="+mj-lt"/>
              <a:buAutoNum type="alphaLcPeriod"/>
            </a:pPr>
            <a:r>
              <a:rPr lang="es-ES" sz="2400" b="1" kern="0" dirty="0">
                <a:solidFill>
                  <a:schemeClr val="accent1">
                    <a:lumMod val="50000"/>
                  </a:schemeClr>
                </a:solidFill>
                <a:latin typeface="Aptos" panose="020B0004020202020204" pitchFamily="34" charset="0"/>
              </a:rPr>
              <a:t>2ª Línea de Defensa:</a:t>
            </a:r>
            <a:r>
              <a:rPr lang="es-ES" sz="2400" kern="0" dirty="0">
                <a:solidFill>
                  <a:schemeClr val="accent1">
                    <a:lumMod val="50000"/>
                  </a:schemeClr>
                </a:solidFill>
                <a:latin typeface="Aptos" panose="020B0004020202020204" pitchFamily="34" charset="0"/>
              </a:rPr>
              <a:t> esta línea de defensa está conformada por servidores que ocupan cargos del nivel directivo o asesor (media o alta gerencia), quienes realizan labores de supervisión sobre temas transversales para la entidad y rinden cuentas ante la Alta Dirección. Aquí se incluyen a los jefes de planeación, o quienes hagan sus veces; coordinadores de equipos de trabajo, coordinadores de sistemas de gestión, gerentes de riesgos (donde existan), líderes o coordinadores de contratación, financiera y de TIC, entre otros que se deberán definir acorde con la complejidad y misionalidad de cada organización. </a:t>
            </a:r>
          </a:p>
          <a:p>
            <a:pPr marL="457200" indent="-274638" algn="just" defTabSz="1371600">
              <a:buFont typeface="+mj-lt"/>
              <a:buAutoNum type="alphaLcPeriod"/>
            </a:pPr>
            <a:r>
              <a:rPr lang="es-ES" sz="2400" b="1" kern="0" dirty="0">
                <a:solidFill>
                  <a:schemeClr val="accent1">
                    <a:lumMod val="50000"/>
                  </a:schemeClr>
                </a:solidFill>
                <a:latin typeface="Aptos" panose="020B0004020202020204" pitchFamily="34" charset="0"/>
              </a:rPr>
              <a:t>3ª Línea de Defensa:</a:t>
            </a:r>
            <a:r>
              <a:rPr lang="es-ES" sz="2400" kern="0" dirty="0">
                <a:solidFill>
                  <a:schemeClr val="accent1">
                    <a:lumMod val="50000"/>
                  </a:schemeClr>
                </a:solidFill>
                <a:latin typeface="Aptos" panose="020B0004020202020204" pitchFamily="34" charset="0"/>
              </a:rPr>
              <a:t> Corresponde a la Oficina de Control Interno o quien haga sus veces hacer el seguimiento objetivo e independiente de la gestión, utilizando los mecanismos y herramientas de auditoría interna, así como estableciendo cursos de acción que le permitan generar alertas y recomendaciones a la administración, a fin de evitar posibles incumplimientos o materializaciones de riesgos en los diferentes ámbitos de la entidad, tendrá en cuenta los 5 roles establecidos en el Decreto 648 de 2017.</a:t>
            </a:r>
            <a:endParaRPr lang="es-CO" sz="2400" kern="0" dirty="0">
              <a:solidFill>
                <a:schemeClr val="accent1">
                  <a:lumMod val="50000"/>
                </a:schemeClr>
              </a:solidFill>
              <a:latin typeface="Aptos" panose="020B0004020202020204" pitchFamily="34" charset="0"/>
            </a:endParaRPr>
          </a:p>
        </p:txBody>
      </p:sp>
    </p:spTree>
    <p:extLst>
      <p:ext uri="{BB962C8B-B14F-4D97-AF65-F5344CB8AC3E}">
        <p14:creationId xmlns:p14="http://schemas.microsoft.com/office/powerpoint/2010/main" val="289596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6983AE99-90AC-1C79-73F9-B3364758D54F}"/>
              </a:ext>
            </a:extLst>
          </p:cNvPr>
          <p:cNvGraphicFramePr/>
          <p:nvPr>
            <p:extLst>
              <p:ext uri="{D42A27DB-BD31-4B8C-83A1-F6EECF244321}">
                <p14:modId xmlns:p14="http://schemas.microsoft.com/office/powerpoint/2010/main" val="4274917561"/>
              </p:ext>
            </p:extLst>
          </p:nvPr>
        </p:nvGraphicFramePr>
        <p:xfrm>
          <a:off x="2628900" y="0"/>
          <a:ext cx="13030200" cy="886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4565A866-7B72-B187-6052-AEDE04A17E94}"/>
              </a:ext>
            </a:extLst>
          </p:cNvPr>
          <p:cNvSpPr txBox="1"/>
          <p:nvPr/>
        </p:nvSpPr>
        <p:spPr>
          <a:xfrm>
            <a:off x="7696200" y="3308915"/>
            <a:ext cx="2895600" cy="2246769"/>
          </a:xfrm>
          <a:prstGeom prst="rect">
            <a:avLst/>
          </a:prstGeom>
          <a:noFill/>
        </p:spPr>
        <p:txBody>
          <a:bodyPr wrap="square" rtlCol="0">
            <a:spAutoFit/>
          </a:bodyPr>
          <a:lstStyle/>
          <a:p>
            <a:pPr algn="ctr"/>
            <a:r>
              <a:rPr lang="es-CO" sz="2800" b="1" dirty="0">
                <a:latin typeface="Aptos" panose="020B0004020202020204" pitchFamily="34" charset="0"/>
              </a:rPr>
              <a:t>ACTORES E INSTANCIAS DE PARTIPIPACIÓN EN LA DIMENSIÓN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6997"/>
          </a:xfrm>
          <a:prstGeom prst="rect">
            <a:avLst/>
          </a:prstGeom>
        </p:spPr>
      </p:pic>
      <p:pic>
        <p:nvPicPr>
          <p:cNvPr id="7" name="Imagen 6">
            <a:extLst>
              <a:ext uri="{FF2B5EF4-FFF2-40B4-BE49-F238E27FC236}">
                <a16:creationId xmlns:a16="http://schemas.microsoft.com/office/drawing/2014/main" id="{781E530B-0065-0FED-D22B-A9A32E398180}"/>
              </a:ext>
            </a:extLst>
          </p:cNvPr>
          <p:cNvPicPr>
            <a:picLocks noChangeAspect="1"/>
          </p:cNvPicPr>
          <p:nvPr/>
        </p:nvPicPr>
        <p:blipFill>
          <a:blip r:embed="rId3"/>
          <a:stretch>
            <a:fillRect/>
          </a:stretch>
        </p:blipFill>
        <p:spPr>
          <a:xfrm>
            <a:off x="1582938" y="0"/>
            <a:ext cx="15122124" cy="83439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919DCDCB-1665-13E8-F5ED-52F321E56705}"/>
              </a:ext>
            </a:extLst>
          </p:cNvPr>
          <p:cNvSpPr txBox="1"/>
          <p:nvPr/>
        </p:nvSpPr>
        <p:spPr>
          <a:xfrm>
            <a:off x="1333500" y="1333500"/>
            <a:ext cx="15621000" cy="954107"/>
          </a:xfrm>
          <a:prstGeom prst="rect">
            <a:avLst/>
          </a:prstGeom>
          <a:noFill/>
        </p:spPr>
        <p:txBody>
          <a:bodyPr wrap="square" rtlCol="0">
            <a:spAutoFit/>
          </a:bodyPr>
          <a:lstStyle/>
          <a:p>
            <a:pPr algn="just"/>
            <a:r>
              <a:rPr lang="es-ES" sz="2800" dirty="0">
                <a:solidFill>
                  <a:schemeClr val="tx2"/>
                </a:solidFill>
                <a:latin typeface="Aptos" panose="020B0004020202020204" pitchFamily="34" charset="0"/>
              </a:rPr>
              <a:t>De acuerdo con el Decreto 648 de 2017, las Oficinas de Control Interno o quien haga sus veces cumplen cinco (5) roles específicos así. </a:t>
            </a:r>
            <a:endParaRPr lang="es-ES" sz="2400" dirty="0">
              <a:latin typeface="Aptos" panose="020B0004020202020204" pitchFamily="34" charset="0"/>
            </a:endParaRPr>
          </a:p>
        </p:txBody>
      </p:sp>
      <p:graphicFrame>
        <p:nvGraphicFramePr>
          <p:cNvPr id="11" name="Diagrama 10">
            <a:extLst>
              <a:ext uri="{FF2B5EF4-FFF2-40B4-BE49-F238E27FC236}">
                <a16:creationId xmlns:a16="http://schemas.microsoft.com/office/drawing/2014/main" id="{6DE148AE-8D82-FED0-BF66-8B4443A2644A}"/>
              </a:ext>
            </a:extLst>
          </p:cNvPr>
          <p:cNvGraphicFramePr/>
          <p:nvPr>
            <p:extLst>
              <p:ext uri="{D42A27DB-BD31-4B8C-83A1-F6EECF244321}">
                <p14:modId xmlns:p14="http://schemas.microsoft.com/office/powerpoint/2010/main" val="2761746208"/>
              </p:ext>
            </p:extLst>
          </p:nvPr>
        </p:nvGraphicFramePr>
        <p:xfrm>
          <a:off x="1828800" y="952500"/>
          <a:ext cx="14630400" cy="878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4EC5923-9A34-9395-8C6C-223522F8761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7087F8B2-045C-79CB-94C9-B0534278649D}"/>
              </a:ext>
            </a:extLst>
          </p:cNvPr>
          <p:cNvPicPr/>
          <p:nvPr/>
        </p:nvPicPr>
        <p:blipFill>
          <a:blip r:embed="rId2" cstate="print"/>
          <a:stretch>
            <a:fillRect/>
          </a:stretch>
        </p:blipFill>
        <p:spPr>
          <a:xfrm>
            <a:off x="-15240" y="0"/>
            <a:ext cx="18288000" cy="10286997"/>
          </a:xfrm>
          <a:prstGeom prst="rect">
            <a:avLst/>
          </a:prstGeom>
        </p:spPr>
      </p:pic>
      <p:sp>
        <p:nvSpPr>
          <p:cNvPr id="8" name="object 3" descr="$PPTXTitle">
            <a:extLst>
              <a:ext uri="{FF2B5EF4-FFF2-40B4-BE49-F238E27FC236}">
                <a16:creationId xmlns:a16="http://schemas.microsoft.com/office/drawing/2014/main" id="{5DB1FF54-8120-820A-90BB-E04D80BAE333}"/>
              </a:ext>
            </a:extLst>
          </p:cNvPr>
          <p:cNvSpPr txBox="1">
            <a:spLocks/>
          </p:cNvSpPr>
          <p:nvPr/>
        </p:nvSpPr>
        <p:spPr>
          <a:xfrm>
            <a:off x="4398073" y="952500"/>
            <a:ext cx="9491854" cy="669863"/>
          </a:xfrm>
          <a:prstGeom prst="rect">
            <a:avLst/>
          </a:prstGeom>
        </p:spPr>
        <p:txBody>
          <a:bodyPr vert="horz" wrap="square" lIns="0" tIns="90488" rIns="0" bIns="0" rtlCol="0">
            <a:spAutoFit/>
          </a:bodyPr>
          <a:lstStyle>
            <a:lvl1pPr>
              <a:defRPr sz="4200" b="1" i="0">
                <a:solidFill>
                  <a:schemeClr val="bg1"/>
                </a:solidFill>
                <a:latin typeface="Tahoma"/>
                <a:ea typeface="+mj-ea"/>
                <a:cs typeface="Tahoma"/>
              </a:defRPr>
            </a:lvl1pPr>
          </a:lstStyle>
          <a:p>
            <a:pPr marL="19050" marR="7620" indent="922973" algn="ctr">
              <a:lnSpc>
                <a:spcPts val="4545"/>
              </a:lnSpc>
              <a:spcBef>
                <a:spcPts val="713"/>
              </a:spcBef>
            </a:pPr>
            <a:r>
              <a:rPr lang="es-CO" sz="4400" kern="0" noProof="0" dirty="0">
                <a:solidFill>
                  <a:schemeClr val="tx2"/>
                </a:solidFill>
                <a:latin typeface="Open Sans Bold" panose="020B0604020202020204" charset="0"/>
                <a:ea typeface="Open Sans Bold" panose="020B0604020202020204" charset="0"/>
                <a:cs typeface="Open Sans Bold" panose="020B0604020202020204" charset="0"/>
              </a:rPr>
              <a:t>BIBLIOGRAFÍA</a:t>
            </a:r>
            <a:endParaRPr lang="es-CO" sz="4400" kern="0" spc="-15" noProof="0" dirty="0">
              <a:solidFill>
                <a:schemeClr val="tx2"/>
              </a:solidFill>
              <a:latin typeface="Open Sans Bold" panose="020B0604020202020204" charset="0"/>
              <a:ea typeface="Open Sans Bold" panose="020B0604020202020204" charset="0"/>
              <a:cs typeface="Open Sans Bold" panose="020B0604020202020204" charset="0"/>
            </a:endParaRPr>
          </a:p>
        </p:txBody>
      </p:sp>
      <p:sp>
        <p:nvSpPr>
          <p:cNvPr id="4" name="CuadroTexto 3">
            <a:extLst>
              <a:ext uri="{FF2B5EF4-FFF2-40B4-BE49-F238E27FC236}">
                <a16:creationId xmlns:a16="http://schemas.microsoft.com/office/drawing/2014/main" id="{866645C9-463C-C97A-1B21-2E310503C2BD}"/>
              </a:ext>
            </a:extLst>
          </p:cNvPr>
          <p:cNvSpPr txBox="1"/>
          <p:nvPr/>
        </p:nvSpPr>
        <p:spPr>
          <a:xfrm>
            <a:off x="1219200" y="2574863"/>
            <a:ext cx="15316200" cy="4832092"/>
          </a:xfrm>
          <a:prstGeom prst="rect">
            <a:avLst/>
          </a:prstGeom>
          <a:noFill/>
        </p:spPr>
        <p:txBody>
          <a:bodyPr wrap="square">
            <a:spAutoFit/>
          </a:bodyPr>
          <a:lstStyle/>
          <a:p>
            <a:pPr algn="just"/>
            <a:r>
              <a:rPr lang="es-CO" sz="2800" dirty="0">
                <a:solidFill>
                  <a:schemeClr val="tx2"/>
                </a:solidFill>
                <a:latin typeface="Aptos" panose="020B0004020202020204" pitchFamily="34" charset="0"/>
              </a:rPr>
              <a:t>Ley 87 de 1993</a:t>
            </a:r>
            <a:r>
              <a:rPr lang="es-CO" sz="2800" i="1" dirty="0">
                <a:solidFill>
                  <a:schemeClr val="tx2"/>
                </a:solidFill>
                <a:latin typeface="Aptos" panose="020B0004020202020204" pitchFamily="34" charset="0"/>
              </a:rPr>
              <a:t> “Por la cual se establecen normas para el ejercicio del control interno en las entidades y organismos del estado y se dictan otras disposiciones”.</a:t>
            </a:r>
          </a:p>
          <a:p>
            <a:pPr algn="just"/>
            <a:endParaRPr lang="es-CO" sz="2800" dirty="0">
              <a:solidFill>
                <a:schemeClr val="tx2"/>
              </a:solidFill>
              <a:latin typeface="Aptos" panose="020B0004020202020204" pitchFamily="34" charset="0"/>
            </a:endParaRPr>
          </a:p>
          <a:p>
            <a:pPr algn="just"/>
            <a:r>
              <a:rPr lang="es-CO" sz="2800" dirty="0">
                <a:solidFill>
                  <a:schemeClr val="tx2"/>
                </a:solidFill>
                <a:latin typeface="Aptos" panose="020B0004020202020204" pitchFamily="34" charset="0"/>
              </a:rPr>
              <a:t>Decreto 1083 de 2015 </a:t>
            </a:r>
            <a:r>
              <a:rPr lang="es-CO" sz="2800" i="1" dirty="0">
                <a:solidFill>
                  <a:schemeClr val="tx2"/>
                </a:solidFill>
                <a:latin typeface="Aptos" panose="020B0004020202020204" pitchFamily="34" charset="0"/>
              </a:rPr>
              <a:t>“Por medio del cual se expide el decreto único Reglamentario del Sector de Función Pública”. </a:t>
            </a:r>
          </a:p>
          <a:p>
            <a:pPr algn="just"/>
            <a:endParaRPr lang="es-CO" sz="2800" dirty="0">
              <a:solidFill>
                <a:schemeClr val="tx2"/>
              </a:solidFill>
              <a:latin typeface="Aptos" panose="020B0004020202020204" pitchFamily="34" charset="0"/>
            </a:endParaRPr>
          </a:p>
          <a:p>
            <a:pPr algn="just"/>
            <a:r>
              <a:rPr lang="es-CO" sz="2800" dirty="0">
                <a:solidFill>
                  <a:schemeClr val="tx2"/>
                </a:solidFill>
                <a:latin typeface="Aptos" panose="020B0004020202020204" pitchFamily="34" charset="0"/>
              </a:rPr>
              <a:t>Decreto 648 de 2017 </a:t>
            </a:r>
            <a:r>
              <a:rPr lang="es-CO" sz="2800" i="1" dirty="0">
                <a:solidFill>
                  <a:schemeClr val="tx2"/>
                </a:solidFill>
                <a:latin typeface="Aptos" panose="020B0004020202020204" pitchFamily="34" charset="0"/>
              </a:rPr>
              <a:t>“Por el cual se modifica y adiciona el Decreto 1083 de 2015 Reglamentario Único del Sector de la Función Pública”.</a:t>
            </a:r>
          </a:p>
          <a:p>
            <a:pPr algn="just"/>
            <a:endParaRPr lang="es-CO" sz="2800" dirty="0">
              <a:solidFill>
                <a:schemeClr val="tx2"/>
              </a:solidFill>
              <a:latin typeface="Aptos" panose="020B0004020202020204" pitchFamily="34" charset="0"/>
            </a:endParaRPr>
          </a:p>
          <a:p>
            <a:pPr algn="just"/>
            <a:r>
              <a:rPr lang="es-CO" sz="2800" dirty="0">
                <a:solidFill>
                  <a:schemeClr val="tx2"/>
                </a:solidFill>
                <a:latin typeface="Aptos" panose="020B0004020202020204" pitchFamily="34" charset="0"/>
              </a:rPr>
              <a:t>https://www.funcionpublica.gov.co/eva/cursos/modelo-integrado-planeacion-gestion/dimension-control-interno#presentacion.</a:t>
            </a:r>
          </a:p>
        </p:txBody>
      </p:sp>
    </p:spTree>
    <p:extLst>
      <p:ext uri="{BB962C8B-B14F-4D97-AF65-F5344CB8AC3E}">
        <p14:creationId xmlns:p14="http://schemas.microsoft.com/office/powerpoint/2010/main" val="1304874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2150</TotalTime>
  <Words>853</Words>
  <Application>Microsoft Office PowerPoint</Application>
  <PresentationFormat>Personalizado</PresentationFormat>
  <Paragraphs>44</Paragraphs>
  <Slides>8</Slides>
  <Notes>0</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8</vt:i4>
      </vt:variant>
    </vt:vector>
  </HeadingPairs>
  <TitlesOfParts>
    <vt:vector size="17" baseType="lpstr">
      <vt:lpstr>Aptos Display</vt:lpstr>
      <vt:lpstr>Aptos</vt:lpstr>
      <vt:lpstr>Tahoma</vt:lpstr>
      <vt:lpstr>Arial</vt:lpstr>
      <vt:lpstr>Open Sans Bold</vt:lpstr>
      <vt:lpstr>Calibri</vt:lpstr>
      <vt:lpstr>Office Theme</vt:lpstr>
      <vt:lpstr>1_Tema de Office</vt:lpstr>
      <vt:lpstr>2_Office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RENDICION DE CUENTAS 2026 EMPRESA SOCIAL DEL ESTADO HOSPITAL SAN FRANCISCO DE VIOTÁ</dc:title>
  <cp:lastModifiedBy>Tatiana Martinez</cp:lastModifiedBy>
  <cp:revision>33</cp:revision>
  <dcterms:created xsi:type="dcterms:W3CDTF">2006-08-16T00:00:00Z</dcterms:created>
  <dcterms:modified xsi:type="dcterms:W3CDTF">2026-05-13T20:51:31Z</dcterms:modified>
  <dc:identifier>DAHIDrZmJFQ</dc:identifier>
</cp:coreProperties>
</file>