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0"/>
      <p:bold r:id="rId11"/>
      <p:italic r:id="rId12"/>
      <p:boldItalic r:id="rId13"/>
    </p:embeddedFont>
    <p:embeddedFont>
      <p:font typeface="Century Gothic Paneuropean" panose="020B0604020202020204" charset="0"/>
      <p:regular r:id="rId14"/>
    </p:embeddedFont>
    <p:embeddedFont>
      <p:font typeface="Century Gothic Paneuropean Bold" panose="020B0604020202020204" charset="0"/>
      <p:regular r:id="rId15"/>
    </p:embeddedFont>
    <p:embeddedFont>
      <p:font typeface="Cranberry" panose="020B0604020202020204" charset="0"/>
      <p:regular r:id="rId16"/>
    </p:embeddedFont>
    <p:embeddedFont>
      <p:font typeface="Glacial Indifference Bold" panose="020B0604020202020204" charset="0"/>
      <p:regular r:id="rId17"/>
    </p:embeddedFont>
    <p:embeddedFont>
      <p:font typeface="More Sugar" panose="020B0604020202020204" charset="0"/>
      <p:regular r:id="rId18"/>
    </p:embeddedFont>
    <p:embeddedFont>
      <p:font typeface="Sergio Trendy" panose="020B0604020202020204" charset="0"/>
      <p:regular r:id="rId19"/>
    </p:embeddedFont>
    <p:embeddedFont>
      <p:font typeface="TT Fors"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6323" autoAdjust="0"/>
  </p:normalViewPr>
  <p:slideViewPr>
    <p:cSldViewPr>
      <p:cViewPr varScale="1">
        <p:scale>
          <a:sx n="40" d="100"/>
          <a:sy n="40" d="100"/>
        </p:scale>
        <p:origin x="78" y="11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png"/><Relationship Id="rId5" Type="http://schemas.openxmlformats.org/officeDocument/2006/relationships/image" Target="../media/image16.png"/><Relationship Id="rId10"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2.png"/><Relationship Id="rId4" Type="http://schemas.openxmlformats.org/officeDocument/2006/relationships/image" Target="../media/image25.sv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0.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2.png"/><Relationship Id="rId10" Type="http://schemas.openxmlformats.org/officeDocument/2006/relationships/image" Target="../media/image2.png"/><Relationship Id="rId4" Type="http://schemas.openxmlformats.org/officeDocument/2006/relationships/image" Target="../media/image31.sv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33.png"/><Relationship Id="rId21"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image" Target="../media/image3.png"/><Relationship Id="rId16" Type="http://schemas.openxmlformats.org/officeDocument/2006/relationships/image" Target="../media/image44.png"/><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9.svg"/><Relationship Id="rId5" Type="http://schemas.openxmlformats.org/officeDocument/2006/relationships/image" Target="../media/image35.png"/><Relationship Id="rId15" Type="http://schemas.openxmlformats.org/officeDocument/2006/relationships/image" Target="../media/image43.sv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4.png"/><Relationship Id="rId9" Type="http://schemas.openxmlformats.org/officeDocument/2006/relationships/image" Target="../media/image27.sv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24" y="8965683"/>
            <a:ext cx="3456378" cy="1174419"/>
            <a:chOff x="0" y="0"/>
            <a:chExt cx="3277159" cy="1113523"/>
          </a:xfrm>
        </p:grpSpPr>
        <p:sp>
          <p:nvSpPr>
            <p:cNvPr id="3" name="Freeform 3"/>
            <p:cNvSpPr/>
            <p:nvPr/>
          </p:nvSpPr>
          <p:spPr>
            <a:xfrm>
              <a:off x="0" y="0"/>
              <a:ext cx="3277108" cy="1113536"/>
            </a:xfrm>
            <a:custGeom>
              <a:avLst/>
              <a:gdLst/>
              <a:ahLst/>
              <a:cxnLst/>
              <a:rect l="l" t="t" r="r" b="b"/>
              <a:pathLst>
                <a:path w="3277108" h="1113536">
                  <a:moveTo>
                    <a:pt x="0" y="0"/>
                  </a:moveTo>
                  <a:lnTo>
                    <a:pt x="3277108" y="0"/>
                  </a:lnTo>
                  <a:lnTo>
                    <a:pt x="3277108" y="1113536"/>
                  </a:lnTo>
                  <a:lnTo>
                    <a:pt x="0" y="1113536"/>
                  </a:lnTo>
                  <a:lnTo>
                    <a:pt x="0" y="0"/>
                  </a:lnTo>
                  <a:close/>
                </a:path>
              </a:pathLst>
            </a:custGeom>
            <a:blipFill>
              <a:blip r:embed="rId2"/>
              <a:stretch>
                <a:fillRect r="-3594" b="-30009"/>
              </a:stretch>
            </a:blipFill>
          </p:spPr>
        </p:sp>
      </p:grpSp>
      <p:grpSp>
        <p:nvGrpSpPr>
          <p:cNvPr id="4" name="Group 4"/>
          <p:cNvGrpSpPr/>
          <p:nvPr/>
        </p:nvGrpSpPr>
        <p:grpSpPr>
          <a:xfrm>
            <a:off x="16968898" y="8358684"/>
            <a:ext cx="1137833" cy="1799233"/>
            <a:chOff x="0" y="0"/>
            <a:chExt cx="792264" cy="1252792"/>
          </a:xfrm>
        </p:grpSpPr>
        <p:sp>
          <p:nvSpPr>
            <p:cNvPr id="5" name="Freeform 5"/>
            <p:cNvSpPr/>
            <p:nvPr/>
          </p:nvSpPr>
          <p:spPr>
            <a:xfrm>
              <a:off x="0" y="0"/>
              <a:ext cx="792226" cy="1252855"/>
            </a:xfrm>
            <a:custGeom>
              <a:avLst/>
              <a:gdLst/>
              <a:ahLst/>
              <a:cxnLst/>
              <a:rect l="l" t="t" r="r" b="b"/>
              <a:pathLst>
                <a:path w="792226" h="1252855">
                  <a:moveTo>
                    <a:pt x="0" y="0"/>
                  </a:moveTo>
                  <a:lnTo>
                    <a:pt x="792226" y="0"/>
                  </a:lnTo>
                  <a:lnTo>
                    <a:pt x="792226" y="1252855"/>
                  </a:lnTo>
                  <a:lnTo>
                    <a:pt x="0" y="1252855"/>
                  </a:lnTo>
                  <a:lnTo>
                    <a:pt x="0" y="0"/>
                  </a:lnTo>
                  <a:close/>
                </a:path>
              </a:pathLst>
            </a:custGeom>
            <a:blipFill>
              <a:blip r:embed="rId3"/>
              <a:stretch>
                <a:fillRect r="-11" b="5"/>
              </a:stretch>
            </a:blipFill>
          </p:spPr>
        </p:sp>
      </p:grpSp>
      <p:sp>
        <p:nvSpPr>
          <p:cNvPr id="6" name="TextBox 6"/>
          <p:cNvSpPr txBox="1"/>
          <p:nvPr/>
        </p:nvSpPr>
        <p:spPr>
          <a:xfrm>
            <a:off x="6269214" y="9443970"/>
            <a:ext cx="8186428" cy="630517"/>
          </a:xfrm>
          <a:prstGeom prst="rect">
            <a:avLst/>
          </a:prstGeom>
        </p:spPr>
        <p:txBody>
          <a:bodyPr lIns="0" tIns="0" rIns="0" bIns="0" rtlCol="0" anchor="t">
            <a:spAutoFit/>
          </a:bodyPr>
          <a:lstStyle/>
          <a:p>
            <a:pPr algn="l">
              <a:lnSpc>
                <a:spcPts val="4368"/>
              </a:lnSpc>
            </a:pPr>
            <a:r>
              <a:rPr lang="en-US" sz="3640">
                <a:solidFill>
                  <a:srgbClr val="0070C0"/>
                </a:solidFill>
                <a:latin typeface="Century Gothic Paneuropean"/>
                <a:ea typeface="Century Gothic Paneuropean"/>
                <a:cs typeface="Century Gothic Paneuropean"/>
                <a:sym typeface="Century Gothic Paneuropean"/>
              </a:rPr>
              <a:t>“Profesionales en Humanidad”</a:t>
            </a:r>
          </a:p>
        </p:txBody>
      </p:sp>
      <p:grpSp>
        <p:nvGrpSpPr>
          <p:cNvPr id="7" name="Group 7"/>
          <p:cNvGrpSpPr/>
          <p:nvPr/>
        </p:nvGrpSpPr>
        <p:grpSpPr>
          <a:xfrm>
            <a:off x="4848155" y="9676625"/>
            <a:ext cx="902202" cy="165208"/>
            <a:chOff x="0" y="0"/>
            <a:chExt cx="855421" cy="156642"/>
          </a:xfrm>
        </p:grpSpPr>
        <p:sp>
          <p:nvSpPr>
            <p:cNvPr id="8" name="Freeform 8"/>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9" name="Freeform 9"/>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grpSp>
        <p:nvGrpSpPr>
          <p:cNvPr id="10" name="Group 10"/>
          <p:cNvGrpSpPr/>
          <p:nvPr/>
        </p:nvGrpSpPr>
        <p:grpSpPr>
          <a:xfrm>
            <a:off x="13553440" y="9676625"/>
            <a:ext cx="902202" cy="165208"/>
            <a:chOff x="0" y="0"/>
            <a:chExt cx="855421" cy="156642"/>
          </a:xfrm>
        </p:grpSpPr>
        <p:sp>
          <p:nvSpPr>
            <p:cNvPr id="11" name="Freeform 11"/>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12" name="Freeform 12"/>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sp>
        <p:nvSpPr>
          <p:cNvPr id="13" name="Freeform 13"/>
          <p:cNvSpPr/>
          <p:nvPr/>
        </p:nvSpPr>
        <p:spPr>
          <a:xfrm>
            <a:off x="0" y="0"/>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4"/>
            <a:stretch>
              <a:fillRect t="-61111" b="-61111"/>
            </a:stretch>
          </a:blipFill>
        </p:spPr>
      </p:sp>
      <p:sp>
        <p:nvSpPr>
          <p:cNvPr id="14" name="Freeform 14"/>
          <p:cNvSpPr/>
          <p:nvPr/>
        </p:nvSpPr>
        <p:spPr>
          <a:xfrm>
            <a:off x="15029765" y="5608417"/>
            <a:ext cx="2229535" cy="2363342"/>
          </a:xfrm>
          <a:custGeom>
            <a:avLst/>
            <a:gdLst/>
            <a:ahLst/>
            <a:cxnLst/>
            <a:rect l="l" t="t" r="r" b="b"/>
            <a:pathLst>
              <a:path w="2229535" h="2363342">
                <a:moveTo>
                  <a:pt x="0" y="0"/>
                </a:moveTo>
                <a:lnTo>
                  <a:pt x="2229535" y="0"/>
                </a:lnTo>
                <a:lnTo>
                  <a:pt x="2229535" y="2363342"/>
                </a:lnTo>
                <a:lnTo>
                  <a:pt x="0" y="23633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433550" y="1583319"/>
            <a:ext cx="2307706" cy="2324612"/>
          </a:xfrm>
          <a:custGeom>
            <a:avLst/>
            <a:gdLst/>
            <a:ahLst/>
            <a:cxnLst/>
            <a:rect l="l" t="t" r="r" b="b"/>
            <a:pathLst>
              <a:path w="2307706" h="2324612">
                <a:moveTo>
                  <a:pt x="0" y="0"/>
                </a:moveTo>
                <a:lnTo>
                  <a:pt x="2307706" y="0"/>
                </a:lnTo>
                <a:lnTo>
                  <a:pt x="2307706" y="2324612"/>
                </a:lnTo>
                <a:lnTo>
                  <a:pt x="0" y="23246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Box 16"/>
          <p:cNvSpPr txBox="1"/>
          <p:nvPr/>
        </p:nvSpPr>
        <p:spPr>
          <a:xfrm>
            <a:off x="5299256" y="2345575"/>
            <a:ext cx="5732057" cy="400050"/>
          </a:xfrm>
          <a:prstGeom prst="rect">
            <a:avLst/>
          </a:prstGeom>
        </p:spPr>
        <p:txBody>
          <a:bodyPr lIns="0" tIns="0" rIns="0" bIns="0" rtlCol="0" anchor="t">
            <a:spAutoFit/>
          </a:bodyPr>
          <a:lstStyle/>
          <a:p>
            <a:pPr algn="l">
              <a:lnSpc>
                <a:spcPts val="3149"/>
              </a:lnSpc>
            </a:pPr>
            <a:endParaRPr/>
          </a:p>
        </p:txBody>
      </p:sp>
      <p:sp>
        <p:nvSpPr>
          <p:cNvPr id="17" name="TextBox 17"/>
          <p:cNvSpPr txBox="1"/>
          <p:nvPr/>
        </p:nvSpPr>
        <p:spPr>
          <a:xfrm>
            <a:off x="2309821" y="212608"/>
            <a:ext cx="14659078" cy="5008883"/>
          </a:xfrm>
          <a:prstGeom prst="rect">
            <a:avLst/>
          </a:prstGeom>
        </p:spPr>
        <p:txBody>
          <a:bodyPr lIns="0" tIns="0" rIns="0" bIns="0" rtlCol="0" anchor="t">
            <a:spAutoFit/>
          </a:bodyPr>
          <a:lstStyle/>
          <a:p>
            <a:pPr algn="ctr">
              <a:lnSpc>
                <a:spcPts val="13719"/>
              </a:lnSpc>
            </a:pPr>
            <a:r>
              <a:rPr lang="en-US" sz="9799">
                <a:solidFill>
                  <a:srgbClr val="000000"/>
                </a:solidFill>
                <a:latin typeface="Sergio Trendy"/>
                <a:ea typeface="Sergio Trendy"/>
                <a:cs typeface="Sergio Trendy"/>
                <a:sym typeface="Sergio Trendy"/>
              </a:rPr>
              <a:t>POLITICA INTEGRAL DE SALUD AMBIENTAL (PISA)</a:t>
            </a:r>
          </a:p>
        </p:txBody>
      </p:sp>
      <p:sp>
        <p:nvSpPr>
          <p:cNvPr id="18" name="TextBox 18"/>
          <p:cNvSpPr txBox="1"/>
          <p:nvPr/>
        </p:nvSpPr>
        <p:spPr>
          <a:xfrm>
            <a:off x="5299256" y="5783466"/>
            <a:ext cx="8708082" cy="1953260"/>
          </a:xfrm>
          <a:prstGeom prst="rect">
            <a:avLst/>
          </a:prstGeom>
        </p:spPr>
        <p:txBody>
          <a:bodyPr lIns="0" tIns="0" rIns="0" bIns="0" rtlCol="0" anchor="t">
            <a:spAutoFit/>
          </a:bodyPr>
          <a:lstStyle/>
          <a:p>
            <a:pPr algn="ctr">
              <a:lnSpc>
                <a:spcPts val="7839"/>
              </a:lnSpc>
            </a:pPr>
            <a:r>
              <a:rPr lang="en-US" sz="5599">
                <a:solidFill>
                  <a:srgbClr val="000000"/>
                </a:solidFill>
                <a:latin typeface="More Sugar"/>
                <a:ea typeface="More Sugar"/>
                <a:cs typeface="More Sugar"/>
                <a:sym typeface="More Sugar"/>
              </a:rPr>
              <a:t>RESOLUCION N° 067 </a:t>
            </a:r>
          </a:p>
          <a:p>
            <a:pPr algn="ctr">
              <a:lnSpc>
                <a:spcPts val="7839"/>
              </a:lnSpc>
            </a:pPr>
            <a:r>
              <a:rPr lang="en-US" sz="5599">
                <a:solidFill>
                  <a:srgbClr val="000000"/>
                </a:solidFill>
                <a:latin typeface="More Sugar"/>
                <a:ea typeface="More Sugar"/>
                <a:cs typeface="More Sugar"/>
                <a:sym typeface="More Sugar"/>
              </a:rPr>
              <a:t> DEL 17 DE JUNIO DE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124322" y="247770"/>
            <a:ext cx="15448055" cy="9594009"/>
          </a:xfrm>
          <a:custGeom>
            <a:avLst/>
            <a:gdLst/>
            <a:ahLst/>
            <a:cxnLst/>
            <a:rect l="l" t="t" r="r" b="b"/>
            <a:pathLst>
              <a:path w="15448055" h="8229600">
                <a:moveTo>
                  <a:pt x="0" y="0"/>
                </a:moveTo>
                <a:lnTo>
                  <a:pt x="15448054" y="0"/>
                </a:lnTo>
                <a:lnTo>
                  <a:pt x="15448054" y="8229600"/>
                </a:lnTo>
                <a:lnTo>
                  <a:pt x="0" y="8229600"/>
                </a:lnTo>
                <a:lnTo>
                  <a:pt x="0" y="0"/>
                </a:lnTo>
                <a:close/>
              </a:path>
            </a:pathLst>
          </a:custGeom>
          <a:blipFill>
            <a:blip r:embed="rId2"/>
            <a:stretch>
              <a:fillRect/>
            </a:stretch>
          </a:blipFill>
        </p:spPr>
      </p:sp>
      <p:sp>
        <p:nvSpPr>
          <p:cNvPr id="2" name="Freeform 2"/>
          <p:cNvSpPr/>
          <p:nvPr/>
        </p:nvSpPr>
        <p:spPr>
          <a:xfrm>
            <a:off x="11780591" y="1624709"/>
            <a:ext cx="5574055" cy="1114811"/>
          </a:xfrm>
          <a:custGeom>
            <a:avLst/>
            <a:gdLst/>
            <a:ahLst/>
            <a:cxnLst/>
            <a:rect l="l" t="t" r="r" b="b"/>
            <a:pathLst>
              <a:path w="5574055" h="1114811">
                <a:moveTo>
                  <a:pt x="0" y="0"/>
                </a:moveTo>
                <a:lnTo>
                  <a:pt x="5574055" y="0"/>
                </a:lnTo>
                <a:lnTo>
                  <a:pt x="5574055" y="1114811"/>
                </a:lnTo>
                <a:lnTo>
                  <a:pt x="0" y="1114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7188150">
            <a:off x="16586241" y="-423233"/>
            <a:ext cx="1658850" cy="1755397"/>
          </a:xfrm>
          <a:custGeom>
            <a:avLst/>
            <a:gdLst/>
            <a:ahLst/>
            <a:cxnLst/>
            <a:rect l="l" t="t" r="r" b="b"/>
            <a:pathLst>
              <a:path w="1658850" h="1755397">
                <a:moveTo>
                  <a:pt x="0" y="0"/>
                </a:moveTo>
                <a:lnTo>
                  <a:pt x="1658850" y="0"/>
                </a:lnTo>
                <a:lnTo>
                  <a:pt x="1658850" y="1755397"/>
                </a:lnTo>
                <a:lnTo>
                  <a:pt x="0" y="1755397"/>
                </a:lnTo>
                <a:lnTo>
                  <a:pt x="0" y="0"/>
                </a:lnTo>
                <a:close/>
              </a:path>
            </a:pathLst>
          </a:custGeom>
          <a:blipFill>
            <a:blip r:embed="rId5"/>
            <a:stretch>
              <a:fillRect/>
            </a:stretch>
          </a:blipFill>
        </p:spPr>
      </p:sp>
      <p:sp>
        <p:nvSpPr>
          <p:cNvPr id="4" name="Freeform 4"/>
          <p:cNvSpPr/>
          <p:nvPr/>
        </p:nvSpPr>
        <p:spPr>
          <a:xfrm>
            <a:off x="1301836" y="1067303"/>
            <a:ext cx="5574055" cy="1114811"/>
          </a:xfrm>
          <a:custGeom>
            <a:avLst/>
            <a:gdLst/>
            <a:ahLst/>
            <a:cxnLst/>
            <a:rect l="l" t="t" r="r" b="b"/>
            <a:pathLst>
              <a:path w="5574055" h="1114811">
                <a:moveTo>
                  <a:pt x="0" y="0"/>
                </a:moveTo>
                <a:lnTo>
                  <a:pt x="5574055" y="0"/>
                </a:lnTo>
                <a:lnTo>
                  <a:pt x="5574055" y="1114811"/>
                </a:lnTo>
                <a:lnTo>
                  <a:pt x="0" y="1114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8717439" y="5214772"/>
            <a:ext cx="2391657" cy="3252572"/>
          </a:xfrm>
          <a:custGeom>
            <a:avLst/>
            <a:gdLst/>
            <a:ahLst/>
            <a:cxnLst/>
            <a:rect l="l" t="t" r="r" b="b"/>
            <a:pathLst>
              <a:path w="2391657" h="3252572">
                <a:moveTo>
                  <a:pt x="0" y="0"/>
                </a:moveTo>
                <a:lnTo>
                  <a:pt x="2391657" y="0"/>
                </a:lnTo>
                <a:lnTo>
                  <a:pt x="2391657" y="3252572"/>
                </a:lnTo>
                <a:lnTo>
                  <a:pt x="0" y="3252572"/>
                </a:lnTo>
                <a:lnTo>
                  <a:pt x="0" y="0"/>
                </a:lnTo>
                <a:close/>
              </a:path>
            </a:pathLst>
          </a:custGeom>
          <a:blipFill>
            <a:blip r:embed="rId6"/>
            <a:stretch>
              <a:fillRect/>
            </a:stretch>
          </a:blipFill>
        </p:spPr>
      </p:sp>
      <p:sp>
        <p:nvSpPr>
          <p:cNvPr id="6" name="Freeform 6"/>
          <p:cNvSpPr/>
          <p:nvPr/>
        </p:nvSpPr>
        <p:spPr>
          <a:xfrm>
            <a:off x="6919933" y="-147413"/>
            <a:ext cx="11186744" cy="10701113"/>
          </a:xfrm>
          <a:custGeom>
            <a:avLst/>
            <a:gdLst/>
            <a:ahLst/>
            <a:cxnLst/>
            <a:rect l="l" t="t" r="r" b="b"/>
            <a:pathLst>
              <a:path w="12203807" h="12096910">
                <a:moveTo>
                  <a:pt x="0" y="0"/>
                </a:moveTo>
                <a:lnTo>
                  <a:pt x="12203807" y="0"/>
                </a:lnTo>
                <a:lnTo>
                  <a:pt x="12203807" y="12096910"/>
                </a:lnTo>
                <a:lnTo>
                  <a:pt x="0" y="12096910"/>
                </a:lnTo>
                <a:lnTo>
                  <a:pt x="0" y="0"/>
                </a:lnTo>
                <a:close/>
              </a:path>
            </a:pathLst>
          </a:custGeom>
          <a:blipFill>
            <a:blip r:embed="rId7"/>
            <a:stretch>
              <a:fillRect l="-482" t="-1244" b="-1244"/>
            </a:stretch>
          </a:blipFill>
        </p:spPr>
      </p:sp>
      <p:sp>
        <p:nvSpPr>
          <p:cNvPr id="8" name="TextBox 8"/>
          <p:cNvSpPr txBox="1"/>
          <p:nvPr/>
        </p:nvSpPr>
        <p:spPr>
          <a:xfrm>
            <a:off x="372683" y="2182114"/>
            <a:ext cx="9007790" cy="7076186"/>
          </a:xfrm>
          <a:prstGeom prst="rect">
            <a:avLst/>
          </a:prstGeom>
        </p:spPr>
        <p:txBody>
          <a:bodyPr lIns="0" tIns="0" rIns="0" bIns="0" rtlCol="0" anchor="t">
            <a:spAutoFit/>
          </a:bodyPr>
          <a:lstStyle/>
          <a:p>
            <a:pPr algn="ctr">
              <a:lnSpc>
                <a:spcPts val="4011"/>
              </a:lnSpc>
              <a:spcBef>
                <a:spcPct val="0"/>
              </a:spcBef>
            </a:pPr>
            <a:r>
              <a:rPr lang="en-US" sz="3399">
                <a:solidFill>
                  <a:srgbClr val="000000"/>
                </a:solidFill>
                <a:latin typeface="TT Fors"/>
                <a:ea typeface="TT Fors"/>
                <a:cs typeface="TT Fors"/>
                <a:sym typeface="TT Fors"/>
              </a:rPr>
              <a:t>La E.S.E. Hospital San Francisco de Viotá, comprometida con la salud y el bienestar integral de la comunidad, adopta su Política Integral de Salud Ambiental como una herramienta estratégica para preservar, proteger y mejorar el entorno ambiental. Esta política establece los lineamientos que orientan todas sus actividades hacia la sostenibilidad, el uso eficiente de los recursos, el manejo adecuado de los residuos y la prevención de la contaminación, integrando la responsabilidad ambiental en la cultura institucional.</a:t>
            </a:r>
          </a:p>
        </p:txBody>
      </p:sp>
      <p:sp>
        <p:nvSpPr>
          <p:cNvPr id="9" name="TextBox 9"/>
          <p:cNvSpPr txBox="1"/>
          <p:nvPr/>
        </p:nvSpPr>
        <p:spPr>
          <a:xfrm>
            <a:off x="10969394" y="2973070"/>
            <a:ext cx="7196449" cy="5494274"/>
          </a:xfrm>
          <a:prstGeom prst="rect">
            <a:avLst/>
          </a:prstGeom>
        </p:spPr>
        <p:txBody>
          <a:bodyPr lIns="0" tIns="0" rIns="0" bIns="0" rtlCol="0" anchor="t">
            <a:spAutoFit/>
          </a:bodyPr>
          <a:lstStyle/>
          <a:p>
            <a:pPr algn="ctr">
              <a:lnSpc>
                <a:spcPts val="3657"/>
              </a:lnSpc>
              <a:spcBef>
                <a:spcPct val="0"/>
              </a:spcBef>
            </a:pPr>
            <a:r>
              <a:rPr lang="en-US" sz="3099">
                <a:solidFill>
                  <a:srgbClr val="000000"/>
                </a:solidFill>
                <a:latin typeface="TT Fors"/>
                <a:ea typeface="TT Fors"/>
                <a:cs typeface="TT Fors"/>
                <a:sym typeface="TT Fors"/>
              </a:rPr>
              <a:t>Optimizar la salud ambiental de la E.S.E. Hospital San Francisco de Viotá y su área de influencia mediante una gestión ambiental integral y sostenible, promoviendo el uso eficiente de los recursos, la implementación de buenas prácticas ambientales y la articulación con entes territoriales y actores sociales, con el fin de reducir el impacto ambiental de las actividades hospitalarias y contribuir al bienestar de la comunidad.</a:t>
            </a:r>
          </a:p>
        </p:txBody>
      </p:sp>
      <p:grpSp>
        <p:nvGrpSpPr>
          <p:cNvPr id="10" name="Group 10"/>
          <p:cNvGrpSpPr/>
          <p:nvPr/>
        </p:nvGrpSpPr>
        <p:grpSpPr>
          <a:xfrm>
            <a:off x="96024" y="8965683"/>
            <a:ext cx="3456378" cy="1174419"/>
            <a:chOff x="0" y="0"/>
            <a:chExt cx="3277159" cy="1113523"/>
          </a:xfrm>
        </p:grpSpPr>
        <p:sp>
          <p:nvSpPr>
            <p:cNvPr id="11" name="Freeform 11"/>
            <p:cNvSpPr/>
            <p:nvPr/>
          </p:nvSpPr>
          <p:spPr>
            <a:xfrm>
              <a:off x="0" y="0"/>
              <a:ext cx="3277108" cy="1113536"/>
            </a:xfrm>
            <a:custGeom>
              <a:avLst/>
              <a:gdLst/>
              <a:ahLst/>
              <a:cxnLst/>
              <a:rect l="l" t="t" r="r" b="b"/>
              <a:pathLst>
                <a:path w="3277108" h="1113536">
                  <a:moveTo>
                    <a:pt x="0" y="0"/>
                  </a:moveTo>
                  <a:lnTo>
                    <a:pt x="3277108" y="0"/>
                  </a:lnTo>
                  <a:lnTo>
                    <a:pt x="3277108" y="1113536"/>
                  </a:lnTo>
                  <a:lnTo>
                    <a:pt x="0" y="1113536"/>
                  </a:lnTo>
                  <a:lnTo>
                    <a:pt x="0" y="0"/>
                  </a:lnTo>
                  <a:close/>
                </a:path>
              </a:pathLst>
            </a:custGeom>
            <a:blipFill>
              <a:blip r:embed="rId8"/>
              <a:stretch>
                <a:fillRect r="-3594" b="-30009"/>
              </a:stretch>
            </a:blipFill>
          </p:spPr>
        </p:sp>
      </p:grpSp>
      <p:sp>
        <p:nvSpPr>
          <p:cNvPr id="12" name="TextBox 12"/>
          <p:cNvSpPr txBox="1"/>
          <p:nvPr/>
        </p:nvSpPr>
        <p:spPr>
          <a:xfrm>
            <a:off x="6269214" y="9443970"/>
            <a:ext cx="8186428" cy="630517"/>
          </a:xfrm>
          <a:prstGeom prst="rect">
            <a:avLst/>
          </a:prstGeom>
        </p:spPr>
        <p:txBody>
          <a:bodyPr lIns="0" tIns="0" rIns="0" bIns="0" rtlCol="0" anchor="t">
            <a:spAutoFit/>
          </a:bodyPr>
          <a:lstStyle/>
          <a:p>
            <a:pPr algn="l">
              <a:lnSpc>
                <a:spcPts val="4368"/>
              </a:lnSpc>
            </a:pPr>
            <a:r>
              <a:rPr lang="en-US" sz="3640">
                <a:solidFill>
                  <a:srgbClr val="0070C0"/>
                </a:solidFill>
                <a:latin typeface="Century Gothic Paneuropean"/>
                <a:ea typeface="Century Gothic Paneuropean"/>
                <a:cs typeface="Century Gothic Paneuropean"/>
                <a:sym typeface="Century Gothic Paneuropean"/>
              </a:rPr>
              <a:t>“Profesionales en Humanidad”</a:t>
            </a:r>
          </a:p>
        </p:txBody>
      </p:sp>
      <p:grpSp>
        <p:nvGrpSpPr>
          <p:cNvPr id="13" name="Group 13"/>
          <p:cNvGrpSpPr/>
          <p:nvPr/>
        </p:nvGrpSpPr>
        <p:grpSpPr>
          <a:xfrm>
            <a:off x="4848155" y="9676625"/>
            <a:ext cx="902202" cy="165208"/>
            <a:chOff x="0" y="0"/>
            <a:chExt cx="855421" cy="156642"/>
          </a:xfrm>
        </p:grpSpPr>
        <p:sp>
          <p:nvSpPr>
            <p:cNvPr id="14" name="Freeform 14"/>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15" name="Freeform 15"/>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grpSp>
        <p:nvGrpSpPr>
          <p:cNvPr id="16" name="Group 16"/>
          <p:cNvGrpSpPr/>
          <p:nvPr/>
        </p:nvGrpSpPr>
        <p:grpSpPr>
          <a:xfrm>
            <a:off x="13553440" y="9676625"/>
            <a:ext cx="902202" cy="165208"/>
            <a:chOff x="0" y="0"/>
            <a:chExt cx="855421" cy="156642"/>
          </a:xfrm>
        </p:grpSpPr>
        <p:sp>
          <p:nvSpPr>
            <p:cNvPr id="17" name="Freeform 17"/>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18" name="Freeform 18"/>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grpSp>
        <p:nvGrpSpPr>
          <p:cNvPr id="19" name="Group 19"/>
          <p:cNvGrpSpPr/>
          <p:nvPr/>
        </p:nvGrpSpPr>
        <p:grpSpPr>
          <a:xfrm>
            <a:off x="16968898" y="8358684"/>
            <a:ext cx="1137833" cy="1799233"/>
            <a:chOff x="0" y="0"/>
            <a:chExt cx="792264" cy="1252792"/>
          </a:xfrm>
        </p:grpSpPr>
        <p:sp>
          <p:nvSpPr>
            <p:cNvPr id="20" name="Freeform 20"/>
            <p:cNvSpPr/>
            <p:nvPr/>
          </p:nvSpPr>
          <p:spPr>
            <a:xfrm>
              <a:off x="0" y="0"/>
              <a:ext cx="792226" cy="1252855"/>
            </a:xfrm>
            <a:custGeom>
              <a:avLst/>
              <a:gdLst/>
              <a:ahLst/>
              <a:cxnLst/>
              <a:rect l="l" t="t" r="r" b="b"/>
              <a:pathLst>
                <a:path w="792226" h="1252855">
                  <a:moveTo>
                    <a:pt x="0" y="0"/>
                  </a:moveTo>
                  <a:lnTo>
                    <a:pt x="792226" y="0"/>
                  </a:lnTo>
                  <a:lnTo>
                    <a:pt x="792226" y="1252855"/>
                  </a:lnTo>
                  <a:lnTo>
                    <a:pt x="0" y="1252855"/>
                  </a:lnTo>
                  <a:lnTo>
                    <a:pt x="0" y="0"/>
                  </a:lnTo>
                  <a:close/>
                </a:path>
              </a:pathLst>
            </a:custGeom>
            <a:blipFill>
              <a:blip r:embed="rId9"/>
              <a:stretch>
                <a:fillRect r="-11" b="5"/>
              </a:stretch>
            </a:blipFill>
          </p:spPr>
        </p:sp>
      </p:grpSp>
      <p:sp>
        <p:nvSpPr>
          <p:cNvPr id="21" name="TextBox 21"/>
          <p:cNvSpPr txBox="1"/>
          <p:nvPr/>
        </p:nvSpPr>
        <p:spPr>
          <a:xfrm>
            <a:off x="1028700" y="227797"/>
            <a:ext cx="6120327" cy="1563374"/>
          </a:xfrm>
          <a:prstGeom prst="rect">
            <a:avLst/>
          </a:prstGeom>
        </p:spPr>
        <p:txBody>
          <a:bodyPr lIns="0" tIns="0" rIns="0" bIns="0" rtlCol="0" anchor="t">
            <a:spAutoFit/>
          </a:bodyPr>
          <a:lstStyle/>
          <a:p>
            <a:pPr algn="ctr">
              <a:lnSpc>
                <a:spcPts val="11479"/>
              </a:lnSpc>
              <a:spcBef>
                <a:spcPct val="0"/>
              </a:spcBef>
            </a:pPr>
            <a:r>
              <a:rPr lang="en-US" sz="8199">
                <a:solidFill>
                  <a:srgbClr val="034D4F"/>
                </a:solidFill>
                <a:latin typeface="Cranberry"/>
                <a:ea typeface="Cranberry"/>
                <a:cs typeface="Cranberry"/>
                <a:sym typeface="Cranberry"/>
              </a:rPr>
              <a:t>POLITICA </a:t>
            </a:r>
          </a:p>
        </p:txBody>
      </p:sp>
      <p:sp>
        <p:nvSpPr>
          <p:cNvPr id="22" name="TextBox 22"/>
          <p:cNvSpPr txBox="1"/>
          <p:nvPr/>
        </p:nvSpPr>
        <p:spPr>
          <a:xfrm>
            <a:off x="11780591" y="852321"/>
            <a:ext cx="6120327" cy="1563374"/>
          </a:xfrm>
          <a:prstGeom prst="rect">
            <a:avLst/>
          </a:prstGeom>
        </p:spPr>
        <p:txBody>
          <a:bodyPr lIns="0" tIns="0" rIns="0" bIns="0" rtlCol="0" anchor="t">
            <a:spAutoFit/>
          </a:bodyPr>
          <a:lstStyle/>
          <a:p>
            <a:pPr algn="ctr">
              <a:lnSpc>
                <a:spcPts val="11479"/>
              </a:lnSpc>
              <a:spcBef>
                <a:spcPct val="0"/>
              </a:spcBef>
            </a:pPr>
            <a:r>
              <a:rPr lang="en-US" sz="8199">
                <a:solidFill>
                  <a:srgbClr val="034D4F"/>
                </a:solidFill>
                <a:latin typeface="Cranberry"/>
                <a:ea typeface="Cranberry"/>
                <a:cs typeface="Cranberry"/>
                <a:sym typeface="Cranberry"/>
              </a:rPr>
              <a:t>OBJETIVO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50104" cy="10436694"/>
          </a:xfrm>
          <a:custGeom>
            <a:avLst/>
            <a:gdLst/>
            <a:ahLst/>
            <a:cxnLst/>
            <a:rect l="l" t="t" r="r" b="b"/>
            <a:pathLst>
              <a:path w="18450104" h="10436694">
                <a:moveTo>
                  <a:pt x="0" y="0"/>
                </a:moveTo>
                <a:lnTo>
                  <a:pt x="18450104" y="0"/>
                </a:lnTo>
                <a:lnTo>
                  <a:pt x="18450104" y="10436694"/>
                </a:lnTo>
                <a:lnTo>
                  <a:pt x="0" y="10436694"/>
                </a:lnTo>
                <a:lnTo>
                  <a:pt x="0" y="0"/>
                </a:lnTo>
                <a:close/>
              </a:path>
            </a:pathLst>
          </a:custGeom>
          <a:blipFill>
            <a:blip r:embed="rId2"/>
            <a:stretch>
              <a:fillRect t="-37178" b="-39603"/>
            </a:stretch>
          </a:blipFill>
        </p:spPr>
      </p:sp>
      <p:grpSp>
        <p:nvGrpSpPr>
          <p:cNvPr id="3" name="Group 3"/>
          <p:cNvGrpSpPr/>
          <p:nvPr/>
        </p:nvGrpSpPr>
        <p:grpSpPr>
          <a:xfrm>
            <a:off x="5123864" y="4042608"/>
            <a:ext cx="4155098" cy="3592097"/>
            <a:chOff x="0" y="0"/>
            <a:chExt cx="1094347" cy="946067"/>
          </a:xfrm>
        </p:grpSpPr>
        <p:sp>
          <p:nvSpPr>
            <p:cNvPr id="4" name="Freeform 4"/>
            <p:cNvSpPr/>
            <p:nvPr/>
          </p:nvSpPr>
          <p:spPr>
            <a:xfrm>
              <a:off x="0" y="0"/>
              <a:ext cx="1094347" cy="946067"/>
            </a:xfrm>
            <a:custGeom>
              <a:avLst/>
              <a:gdLst/>
              <a:ahLst/>
              <a:cxnLst/>
              <a:rect l="l" t="t" r="r" b="b"/>
              <a:pathLst>
                <a:path w="1094347" h="946067">
                  <a:moveTo>
                    <a:pt x="0" y="0"/>
                  </a:moveTo>
                  <a:lnTo>
                    <a:pt x="1094347" y="0"/>
                  </a:lnTo>
                  <a:lnTo>
                    <a:pt x="1094347" y="946067"/>
                  </a:lnTo>
                  <a:lnTo>
                    <a:pt x="0" y="946067"/>
                  </a:lnTo>
                  <a:close/>
                </a:path>
              </a:pathLst>
            </a:custGeom>
            <a:solidFill>
              <a:srgbClr val="D0E4EF"/>
            </a:solidFill>
          </p:spPr>
        </p:sp>
        <p:sp>
          <p:nvSpPr>
            <p:cNvPr id="5" name="TextBox 5"/>
            <p:cNvSpPr txBox="1"/>
            <p:nvPr/>
          </p:nvSpPr>
          <p:spPr>
            <a:xfrm>
              <a:off x="0" y="-19050"/>
              <a:ext cx="1094347" cy="965117"/>
            </a:xfrm>
            <a:prstGeom prst="rect">
              <a:avLst/>
            </a:prstGeom>
          </p:spPr>
          <p:txBody>
            <a:bodyPr lIns="50800" tIns="50800" rIns="50800" bIns="50800" rtlCol="0" anchor="ctr"/>
            <a:lstStyle/>
            <a:p>
              <a:pPr algn="ctr">
                <a:lnSpc>
                  <a:spcPts val="2771"/>
                </a:lnSpc>
              </a:pPr>
              <a:r>
                <a:rPr lang="es-CO" sz="2199" dirty="0">
                  <a:latin typeface="Century Gothic Paneuropean"/>
                  <a:ea typeface="Century Gothic Paneuropean"/>
                  <a:cs typeface="Century Gothic Paneuropean"/>
                  <a:sym typeface="Century Gothic Paneuropean"/>
                </a:rPr>
                <a:t>Fomentar la creación de espacios educativos y formativos dirigidos a los colaboradores, pacientes, proveedores y comunidad en general, enfocados en la importancia de la salud ambiental y en los ejes estratégicos de la política</a:t>
              </a:r>
              <a:r>
                <a:rPr lang="en-US" sz="2199" dirty="0">
                  <a:solidFill>
                    <a:srgbClr val="346480"/>
                  </a:solidFill>
                  <a:latin typeface="Century Gothic Paneuropean"/>
                  <a:ea typeface="Century Gothic Paneuropean"/>
                  <a:cs typeface="Century Gothic Paneuropean"/>
                  <a:sym typeface="Century Gothic Paneuropean"/>
                </a:rPr>
                <a:t>.</a:t>
              </a:r>
            </a:p>
          </p:txBody>
        </p:sp>
      </p:grpSp>
      <p:grpSp>
        <p:nvGrpSpPr>
          <p:cNvPr id="6" name="Group 6"/>
          <p:cNvGrpSpPr/>
          <p:nvPr/>
        </p:nvGrpSpPr>
        <p:grpSpPr>
          <a:xfrm>
            <a:off x="9919173" y="2680234"/>
            <a:ext cx="4196443" cy="4680559"/>
            <a:chOff x="0" y="0"/>
            <a:chExt cx="1105236" cy="1232740"/>
          </a:xfrm>
        </p:grpSpPr>
        <p:sp>
          <p:nvSpPr>
            <p:cNvPr id="7" name="Freeform 7"/>
            <p:cNvSpPr/>
            <p:nvPr/>
          </p:nvSpPr>
          <p:spPr>
            <a:xfrm>
              <a:off x="0" y="0"/>
              <a:ext cx="1105236" cy="1232740"/>
            </a:xfrm>
            <a:custGeom>
              <a:avLst/>
              <a:gdLst/>
              <a:ahLst/>
              <a:cxnLst/>
              <a:rect l="l" t="t" r="r" b="b"/>
              <a:pathLst>
                <a:path w="1105236" h="1232740">
                  <a:moveTo>
                    <a:pt x="0" y="0"/>
                  </a:moveTo>
                  <a:lnTo>
                    <a:pt x="1105236" y="0"/>
                  </a:lnTo>
                  <a:lnTo>
                    <a:pt x="1105236" y="1232740"/>
                  </a:lnTo>
                  <a:lnTo>
                    <a:pt x="0" y="1232740"/>
                  </a:lnTo>
                  <a:close/>
                </a:path>
              </a:pathLst>
            </a:custGeom>
            <a:solidFill>
              <a:srgbClr val="D2E9D9"/>
            </a:solidFill>
          </p:spPr>
        </p:sp>
        <p:sp>
          <p:nvSpPr>
            <p:cNvPr id="8" name="TextBox 8"/>
            <p:cNvSpPr txBox="1"/>
            <p:nvPr/>
          </p:nvSpPr>
          <p:spPr>
            <a:xfrm>
              <a:off x="0" y="19050"/>
              <a:ext cx="1105236" cy="1213690"/>
            </a:xfrm>
            <a:prstGeom prst="rect">
              <a:avLst/>
            </a:prstGeom>
          </p:spPr>
          <p:txBody>
            <a:bodyPr lIns="63500" tIns="63500" rIns="63500" bIns="63500" rtlCol="0" anchor="ctr"/>
            <a:lstStyle/>
            <a:p>
              <a:pPr algn="ctr">
                <a:lnSpc>
                  <a:spcPts val="2353"/>
                </a:lnSpc>
              </a:pPr>
              <a:r>
                <a:rPr lang="en-US" sz="2199">
                  <a:solidFill>
                    <a:srgbClr val="010101"/>
                  </a:solidFill>
                  <a:latin typeface="Century Gothic Paneuropean"/>
                  <a:ea typeface="Century Gothic Paneuropean"/>
                  <a:cs typeface="Century Gothic Paneuropean"/>
                  <a:sym typeface="Century Gothic Paneuropean"/>
                </a:rPr>
                <a:t>Participar proactivamente en las iniciativas, diálogos y eventos relacionados con la gestión ambiental, organizados por la comunidad o autoridades competentes. La E.S.E. debe ser un actor clave en la colaboración con las instituciones locales, regionales y nacionales para promover un enfoque colectivo y participativo en la preservación del medio ambiente.</a:t>
              </a:r>
            </a:p>
          </p:txBody>
        </p:sp>
      </p:grpSp>
      <p:grpSp>
        <p:nvGrpSpPr>
          <p:cNvPr id="9" name="Group 9"/>
          <p:cNvGrpSpPr/>
          <p:nvPr/>
        </p:nvGrpSpPr>
        <p:grpSpPr>
          <a:xfrm>
            <a:off x="14530249" y="3305961"/>
            <a:ext cx="3871725" cy="4299051"/>
            <a:chOff x="0" y="0"/>
            <a:chExt cx="1019714" cy="1132260"/>
          </a:xfrm>
        </p:grpSpPr>
        <p:sp>
          <p:nvSpPr>
            <p:cNvPr id="10" name="Freeform 10"/>
            <p:cNvSpPr/>
            <p:nvPr/>
          </p:nvSpPr>
          <p:spPr>
            <a:xfrm>
              <a:off x="0" y="0"/>
              <a:ext cx="1019714" cy="1132260"/>
            </a:xfrm>
            <a:custGeom>
              <a:avLst/>
              <a:gdLst/>
              <a:ahLst/>
              <a:cxnLst/>
              <a:rect l="l" t="t" r="r" b="b"/>
              <a:pathLst>
                <a:path w="1019714" h="1132260">
                  <a:moveTo>
                    <a:pt x="0" y="0"/>
                  </a:moveTo>
                  <a:lnTo>
                    <a:pt x="1019714" y="0"/>
                  </a:lnTo>
                  <a:lnTo>
                    <a:pt x="1019714" y="1132260"/>
                  </a:lnTo>
                  <a:lnTo>
                    <a:pt x="0" y="1132260"/>
                  </a:lnTo>
                  <a:close/>
                </a:path>
              </a:pathLst>
            </a:custGeom>
            <a:solidFill>
              <a:srgbClr val="D0E4EF"/>
            </a:solidFill>
          </p:spPr>
        </p:sp>
        <p:sp>
          <p:nvSpPr>
            <p:cNvPr id="11" name="TextBox 11"/>
            <p:cNvSpPr txBox="1"/>
            <p:nvPr/>
          </p:nvSpPr>
          <p:spPr>
            <a:xfrm>
              <a:off x="0" y="0"/>
              <a:ext cx="1019714" cy="1132260"/>
            </a:xfrm>
            <a:prstGeom prst="rect">
              <a:avLst/>
            </a:prstGeom>
          </p:spPr>
          <p:txBody>
            <a:bodyPr lIns="50800" tIns="50800" rIns="50800" bIns="50800" rtlCol="0" anchor="ctr"/>
            <a:lstStyle/>
            <a:p>
              <a:pPr algn="ctr">
                <a:lnSpc>
                  <a:spcPts val="2507"/>
                </a:lnSpc>
              </a:pPr>
              <a:r>
                <a:rPr lang="en-US" sz="2199">
                  <a:solidFill>
                    <a:srgbClr val="000000"/>
                  </a:solidFill>
                  <a:latin typeface="Century Gothic Paneuropean"/>
                  <a:ea typeface="Century Gothic Paneuropean"/>
                  <a:cs typeface="Century Gothic Paneuropean"/>
                  <a:sym typeface="Century Gothic Paneuropean"/>
                </a:rPr>
                <a:t>Integrar tecnologías limpias y soluciones innovadoras en la gestión ambiental de la institución, fomentando un enfoque de mejora continua. Esto incluye la adopción de prácticas sostenibles que reduzcan la huella ambiental de las operaciones, promuevan la eficiencia energética y optimicen el uso de recursos naturales.</a:t>
              </a:r>
            </a:p>
          </p:txBody>
        </p:sp>
      </p:grpSp>
      <p:grpSp>
        <p:nvGrpSpPr>
          <p:cNvPr id="12" name="Group 12"/>
          <p:cNvGrpSpPr/>
          <p:nvPr/>
        </p:nvGrpSpPr>
        <p:grpSpPr>
          <a:xfrm>
            <a:off x="532043" y="2464864"/>
            <a:ext cx="4276779" cy="5111299"/>
            <a:chOff x="0" y="0"/>
            <a:chExt cx="1126395" cy="1346186"/>
          </a:xfrm>
        </p:grpSpPr>
        <p:sp>
          <p:nvSpPr>
            <p:cNvPr id="13" name="Freeform 13"/>
            <p:cNvSpPr/>
            <p:nvPr/>
          </p:nvSpPr>
          <p:spPr>
            <a:xfrm>
              <a:off x="0" y="0"/>
              <a:ext cx="1126395" cy="1346186"/>
            </a:xfrm>
            <a:custGeom>
              <a:avLst/>
              <a:gdLst/>
              <a:ahLst/>
              <a:cxnLst/>
              <a:rect l="l" t="t" r="r" b="b"/>
              <a:pathLst>
                <a:path w="1126395" h="1346186">
                  <a:moveTo>
                    <a:pt x="0" y="0"/>
                  </a:moveTo>
                  <a:lnTo>
                    <a:pt x="1126395" y="0"/>
                  </a:lnTo>
                  <a:lnTo>
                    <a:pt x="1126395" y="1346186"/>
                  </a:lnTo>
                  <a:lnTo>
                    <a:pt x="0" y="1346186"/>
                  </a:lnTo>
                  <a:close/>
                </a:path>
              </a:pathLst>
            </a:custGeom>
            <a:solidFill>
              <a:srgbClr val="D2E9D9"/>
            </a:solidFill>
          </p:spPr>
        </p:sp>
        <p:sp>
          <p:nvSpPr>
            <p:cNvPr id="14" name="TextBox 14"/>
            <p:cNvSpPr txBox="1"/>
            <p:nvPr/>
          </p:nvSpPr>
          <p:spPr>
            <a:xfrm>
              <a:off x="0" y="0"/>
              <a:ext cx="1126395" cy="1346186"/>
            </a:xfrm>
            <a:prstGeom prst="rect">
              <a:avLst/>
            </a:prstGeom>
          </p:spPr>
          <p:txBody>
            <a:bodyPr lIns="50800" tIns="50800" rIns="50800" bIns="50800" rtlCol="0" anchor="ctr"/>
            <a:lstStyle/>
            <a:p>
              <a:pPr algn="ctr">
                <a:lnSpc>
                  <a:spcPts val="2573"/>
                </a:lnSpc>
              </a:pPr>
              <a:r>
                <a:rPr lang="en-US" sz="2199">
                  <a:solidFill>
                    <a:srgbClr val="010101"/>
                  </a:solidFill>
                  <a:latin typeface="Century Gothic Paneuropean"/>
                  <a:ea typeface="Century Gothic Paneuropean"/>
                  <a:cs typeface="Century Gothic Paneuropean"/>
                  <a:sym typeface="Century Gothic Paneuropean"/>
                </a:rPr>
                <a:t>Implementar acciones de prevención, mitigación, corrección y compensación de los impactos ambientales generados por las actividades de la E.S.E., tanto sobre la población como sobre los ecosistemas circundantes. Este principio prioriza la responsabilidad ambiental desde un enfoque preventivo y correctivo, minimizando el riesgo para la salud y el medio ambiente</a:t>
              </a:r>
              <a:r>
                <a:rPr lang="en-US" sz="2199" b="1">
                  <a:solidFill>
                    <a:srgbClr val="010101"/>
                  </a:solidFill>
                  <a:latin typeface="Century Gothic Paneuropean Bold"/>
                  <a:ea typeface="Century Gothic Paneuropean Bold"/>
                  <a:cs typeface="Century Gothic Paneuropean Bold"/>
                  <a:sym typeface="Century Gothic Paneuropean Bold"/>
                </a:rPr>
                <a:t> </a:t>
              </a:r>
            </a:p>
            <a:p>
              <a:pPr algn="ctr">
                <a:lnSpc>
                  <a:spcPts val="2573"/>
                </a:lnSpc>
              </a:pPr>
              <a:endParaRPr lang="en-US" sz="2199" b="1">
                <a:solidFill>
                  <a:srgbClr val="010101"/>
                </a:solidFill>
                <a:latin typeface="Century Gothic Paneuropean Bold"/>
                <a:ea typeface="Century Gothic Paneuropean Bold"/>
                <a:cs typeface="Century Gothic Paneuropean Bold"/>
                <a:sym typeface="Century Gothic Paneuropean Bold"/>
              </a:endParaRPr>
            </a:p>
          </p:txBody>
        </p:sp>
      </p:grpSp>
      <p:grpSp>
        <p:nvGrpSpPr>
          <p:cNvPr id="15" name="Group 15"/>
          <p:cNvGrpSpPr/>
          <p:nvPr/>
        </p:nvGrpSpPr>
        <p:grpSpPr>
          <a:xfrm>
            <a:off x="917726" y="887571"/>
            <a:ext cx="3525734" cy="1728113"/>
            <a:chOff x="0" y="-57150"/>
            <a:chExt cx="928588" cy="455141"/>
          </a:xfrm>
        </p:grpSpPr>
        <p:sp>
          <p:nvSpPr>
            <p:cNvPr id="16" name="Freeform 16"/>
            <p:cNvSpPr/>
            <p:nvPr/>
          </p:nvSpPr>
          <p:spPr>
            <a:xfrm>
              <a:off x="5352" y="-39722"/>
              <a:ext cx="923236" cy="397991"/>
            </a:xfrm>
            <a:custGeom>
              <a:avLst/>
              <a:gdLst/>
              <a:ahLst/>
              <a:cxnLst/>
              <a:rect l="l" t="t" r="r" b="b"/>
              <a:pathLst>
                <a:path w="923236" h="397991">
                  <a:moveTo>
                    <a:pt x="26503" y="0"/>
                  </a:moveTo>
                  <a:lnTo>
                    <a:pt x="896734" y="0"/>
                  </a:lnTo>
                  <a:cubicBezTo>
                    <a:pt x="911371" y="0"/>
                    <a:pt x="923236" y="11866"/>
                    <a:pt x="923236" y="26503"/>
                  </a:cubicBezTo>
                  <a:lnTo>
                    <a:pt x="923236" y="371488"/>
                  </a:lnTo>
                  <a:cubicBezTo>
                    <a:pt x="923236" y="378517"/>
                    <a:pt x="920444" y="385258"/>
                    <a:pt x="915474" y="390229"/>
                  </a:cubicBezTo>
                  <a:cubicBezTo>
                    <a:pt x="910504" y="395199"/>
                    <a:pt x="903762" y="397991"/>
                    <a:pt x="896734" y="397991"/>
                  </a:cubicBezTo>
                  <a:lnTo>
                    <a:pt x="26503" y="397991"/>
                  </a:lnTo>
                  <a:cubicBezTo>
                    <a:pt x="11866" y="397991"/>
                    <a:pt x="0" y="386125"/>
                    <a:pt x="0" y="371488"/>
                  </a:cubicBezTo>
                  <a:lnTo>
                    <a:pt x="0" y="26503"/>
                  </a:lnTo>
                  <a:cubicBezTo>
                    <a:pt x="0" y="19474"/>
                    <a:pt x="2792" y="12733"/>
                    <a:pt x="7762" y="7762"/>
                  </a:cubicBezTo>
                  <a:cubicBezTo>
                    <a:pt x="12733" y="2792"/>
                    <a:pt x="19474" y="0"/>
                    <a:pt x="26503" y="0"/>
                  </a:cubicBezTo>
                  <a:close/>
                </a:path>
              </a:pathLst>
            </a:custGeom>
            <a:solidFill>
              <a:srgbClr val="D0E4EF"/>
            </a:solidFill>
          </p:spPr>
        </p:sp>
        <p:sp>
          <p:nvSpPr>
            <p:cNvPr id="17" name="TextBox 17"/>
            <p:cNvSpPr txBox="1"/>
            <p:nvPr/>
          </p:nvSpPr>
          <p:spPr>
            <a:xfrm>
              <a:off x="0" y="-57150"/>
              <a:ext cx="923236" cy="455141"/>
            </a:xfrm>
            <a:prstGeom prst="rect">
              <a:avLst/>
            </a:prstGeom>
          </p:spPr>
          <p:txBody>
            <a:bodyPr lIns="50800" tIns="50800" rIns="50800" bIns="50800" rtlCol="0" anchor="ctr"/>
            <a:lstStyle/>
            <a:p>
              <a:pPr algn="ctr">
                <a:lnSpc>
                  <a:spcPts val="3779"/>
                </a:lnSpc>
              </a:pPr>
              <a:r>
                <a:rPr lang="en-US" sz="2699" b="1" dirty="0">
                  <a:solidFill>
                    <a:srgbClr val="000000"/>
                  </a:solidFill>
                  <a:latin typeface="Glacial Indifference Bold"/>
                  <a:ea typeface="Glacial Indifference Bold"/>
                  <a:cs typeface="Glacial Indifference Bold"/>
                  <a:sym typeface="Glacial Indifference Bold"/>
                </a:rPr>
                <a:t>Gestion integral de </a:t>
              </a:r>
              <a:r>
                <a:rPr lang="en-US" sz="2699" b="1" dirty="0" err="1">
                  <a:solidFill>
                    <a:srgbClr val="000000"/>
                  </a:solidFill>
                  <a:latin typeface="Glacial Indifference Bold"/>
                  <a:ea typeface="Glacial Indifference Bold"/>
                  <a:cs typeface="Glacial Indifference Bold"/>
                  <a:sym typeface="Glacial Indifference Bold"/>
                </a:rPr>
                <a:t>impactos</a:t>
              </a:r>
              <a:r>
                <a:rPr lang="en-US" sz="2699" b="1" dirty="0">
                  <a:solidFill>
                    <a:srgbClr val="000000"/>
                  </a:solidFill>
                  <a:latin typeface="Glacial Indifference Bold"/>
                  <a:ea typeface="Glacial Indifference Bold"/>
                  <a:cs typeface="Glacial Indifference Bold"/>
                  <a:sym typeface="Glacial Indifference Bold"/>
                </a:rPr>
                <a:t> </a:t>
              </a:r>
              <a:r>
                <a:rPr lang="es-CO" sz="2699" b="1" dirty="0">
                  <a:solidFill>
                    <a:srgbClr val="000000"/>
                  </a:solidFill>
                  <a:latin typeface="Glacial Indifference Bold"/>
                  <a:ea typeface="Glacial Indifference Bold"/>
                  <a:cs typeface="Glacial Indifference Bold"/>
                  <a:sym typeface="Glacial Indifference Bold"/>
                </a:rPr>
                <a:t>ambientales</a:t>
              </a:r>
              <a:r>
                <a:rPr lang="en-US" sz="2699" b="1" dirty="0">
                  <a:solidFill>
                    <a:srgbClr val="000000"/>
                  </a:solidFill>
                  <a:latin typeface="Glacial Indifference Bold"/>
                  <a:ea typeface="Glacial Indifference Bold"/>
                  <a:cs typeface="Glacial Indifference Bold"/>
                  <a:sym typeface="Glacial Indifference Bold"/>
                </a:rPr>
                <a:t>:</a:t>
              </a:r>
            </a:p>
          </p:txBody>
        </p:sp>
      </p:grpSp>
      <p:grpSp>
        <p:nvGrpSpPr>
          <p:cNvPr id="18" name="Group 18"/>
          <p:cNvGrpSpPr/>
          <p:nvPr/>
        </p:nvGrpSpPr>
        <p:grpSpPr>
          <a:xfrm>
            <a:off x="5835077" y="2233343"/>
            <a:ext cx="2718833" cy="2015341"/>
            <a:chOff x="0" y="-47625"/>
            <a:chExt cx="716071" cy="530789"/>
          </a:xfrm>
        </p:grpSpPr>
        <p:sp>
          <p:nvSpPr>
            <p:cNvPr id="19" name="Freeform 19"/>
            <p:cNvSpPr/>
            <p:nvPr/>
          </p:nvSpPr>
          <p:spPr>
            <a:xfrm>
              <a:off x="6338" y="-31214"/>
              <a:ext cx="709733" cy="483164"/>
            </a:xfrm>
            <a:custGeom>
              <a:avLst/>
              <a:gdLst/>
              <a:ahLst/>
              <a:cxnLst/>
              <a:rect l="l" t="t" r="r" b="b"/>
              <a:pathLst>
                <a:path w="709733" h="483164">
                  <a:moveTo>
                    <a:pt x="34475" y="0"/>
                  </a:moveTo>
                  <a:lnTo>
                    <a:pt x="675258" y="0"/>
                  </a:lnTo>
                  <a:cubicBezTo>
                    <a:pt x="684401" y="0"/>
                    <a:pt x="693170" y="3632"/>
                    <a:pt x="699636" y="10098"/>
                  </a:cubicBezTo>
                  <a:cubicBezTo>
                    <a:pt x="706101" y="16563"/>
                    <a:pt x="709733" y="25332"/>
                    <a:pt x="709733" y="34475"/>
                  </a:cubicBezTo>
                  <a:lnTo>
                    <a:pt x="709733" y="448689"/>
                  </a:lnTo>
                  <a:cubicBezTo>
                    <a:pt x="709733" y="457833"/>
                    <a:pt x="706101" y="466601"/>
                    <a:pt x="699636" y="473067"/>
                  </a:cubicBezTo>
                  <a:cubicBezTo>
                    <a:pt x="693170" y="479532"/>
                    <a:pt x="684401" y="483164"/>
                    <a:pt x="675258" y="483164"/>
                  </a:cubicBezTo>
                  <a:lnTo>
                    <a:pt x="34475" y="483164"/>
                  </a:lnTo>
                  <a:cubicBezTo>
                    <a:pt x="15435" y="483164"/>
                    <a:pt x="0" y="467729"/>
                    <a:pt x="0" y="448689"/>
                  </a:cubicBezTo>
                  <a:lnTo>
                    <a:pt x="0" y="34475"/>
                  </a:lnTo>
                  <a:cubicBezTo>
                    <a:pt x="0" y="25332"/>
                    <a:pt x="3632" y="16563"/>
                    <a:pt x="10098" y="10098"/>
                  </a:cubicBezTo>
                  <a:cubicBezTo>
                    <a:pt x="16563" y="3632"/>
                    <a:pt x="25332" y="0"/>
                    <a:pt x="34475" y="0"/>
                  </a:cubicBezTo>
                  <a:close/>
                </a:path>
              </a:pathLst>
            </a:custGeom>
            <a:solidFill>
              <a:srgbClr val="C3DDCD"/>
            </a:solidFill>
          </p:spPr>
        </p:sp>
        <p:sp>
          <p:nvSpPr>
            <p:cNvPr id="20" name="TextBox 20"/>
            <p:cNvSpPr txBox="1"/>
            <p:nvPr/>
          </p:nvSpPr>
          <p:spPr>
            <a:xfrm>
              <a:off x="0" y="-47625"/>
              <a:ext cx="709733" cy="530789"/>
            </a:xfrm>
            <a:prstGeom prst="rect">
              <a:avLst/>
            </a:prstGeom>
          </p:spPr>
          <p:txBody>
            <a:bodyPr lIns="50800" tIns="50800" rIns="50800" bIns="50800" rtlCol="0" anchor="ctr"/>
            <a:lstStyle/>
            <a:p>
              <a:pPr algn="ctr">
                <a:lnSpc>
                  <a:spcPts val="3499"/>
                </a:lnSpc>
              </a:pPr>
              <a:r>
                <a:rPr lang="es-CO" sz="2499" b="1">
                  <a:solidFill>
                    <a:srgbClr val="000000"/>
                  </a:solidFill>
                  <a:latin typeface="Glacial Indifference Bold"/>
                  <a:ea typeface="Glacial Indifference Bold"/>
                  <a:cs typeface="Glacial Indifference Bold"/>
                  <a:sym typeface="Glacial Indifference Bold"/>
                </a:rPr>
                <a:t>Promoción de la educación y sensibilización ambiental:</a:t>
              </a:r>
            </a:p>
          </p:txBody>
        </p:sp>
      </p:grpSp>
      <p:grpSp>
        <p:nvGrpSpPr>
          <p:cNvPr id="21" name="Group 21"/>
          <p:cNvGrpSpPr/>
          <p:nvPr/>
        </p:nvGrpSpPr>
        <p:grpSpPr>
          <a:xfrm>
            <a:off x="10369156" y="942865"/>
            <a:ext cx="3296478" cy="1834515"/>
            <a:chOff x="0" y="0"/>
            <a:chExt cx="868208" cy="483164"/>
          </a:xfrm>
        </p:grpSpPr>
        <p:sp>
          <p:nvSpPr>
            <p:cNvPr id="22" name="Freeform 22"/>
            <p:cNvSpPr/>
            <p:nvPr/>
          </p:nvSpPr>
          <p:spPr>
            <a:xfrm>
              <a:off x="0" y="0"/>
              <a:ext cx="868208" cy="483164"/>
            </a:xfrm>
            <a:custGeom>
              <a:avLst/>
              <a:gdLst/>
              <a:ahLst/>
              <a:cxnLst/>
              <a:rect l="l" t="t" r="r" b="b"/>
              <a:pathLst>
                <a:path w="868208" h="483164">
                  <a:moveTo>
                    <a:pt x="28183" y="0"/>
                  </a:moveTo>
                  <a:lnTo>
                    <a:pt x="840026" y="0"/>
                  </a:lnTo>
                  <a:cubicBezTo>
                    <a:pt x="855590" y="0"/>
                    <a:pt x="868208" y="12618"/>
                    <a:pt x="868208" y="28183"/>
                  </a:cubicBezTo>
                  <a:lnTo>
                    <a:pt x="868208" y="454982"/>
                  </a:lnTo>
                  <a:cubicBezTo>
                    <a:pt x="868208" y="462456"/>
                    <a:pt x="865239" y="469625"/>
                    <a:pt x="859954" y="474910"/>
                  </a:cubicBezTo>
                  <a:cubicBezTo>
                    <a:pt x="854668" y="480195"/>
                    <a:pt x="847500" y="483164"/>
                    <a:pt x="840026" y="483164"/>
                  </a:cubicBezTo>
                  <a:lnTo>
                    <a:pt x="28183" y="483164"/>
                  </a:lnTo>
                  <a:cubicBezTo>
                    <a:pt x="12618" y="483164"/>
                    <a:pt x="0" y="470547"/>
                    <a:pt x="0" y="454982"/>
                  </a:cubicBezTo>
                  <a:lnTo>
                    <a:pt x="0" y="28183"/>
                  </a:lnTo>
                  <a:cubicBezTo>
                    <a:pt x="0" y="12618"/>
                    <a:pt x="12618" y="0"/>
                    <a:pt x="28183" y="0"/>
                  </a:cubicBezTo>
                  <a:close/>
                </a:path>
              </a:pathLst>
            </a:custGeom>
            <a:solidFill>
              <a:srgbClr val="D0E4EF"/>
            </a:solidFill>
          </p:spPr>
        </p:sp>
        <p:sp>
          <p:nvSpPr>
            <p:cNvPr id="23" name="TextBox 23"/>
            <p:cNvSpPr txBox="1"/>
            <p:nvPr/>
          </p:nvSpPr>
          <p:spPr>
            <a:xfrm>
              <a:off x="0" y="-47625"/>
              <a:ext cx="868208" cy="530789"/>
            </a:xfrm>
            <a:prstGeom prst="rect">
              <a:avLst/>
            </a:prstGeom>
          </p:spPr>
          <p:txBody>
            <a:bodyPr lIns="50800" tIns="50800" rIns="50800" bIns="50800" rtlCol="0" anchor="ctr"/>
            <a:lstStyle/>
            <a:p>
              <a:pPr algn="ctr">
                <a:lnSpc>
                  <a:spcPts val="3499"/>
                </a:lnSpc>
              </a:pPr>
              <a:r>
                <a:rPr lang="en-US" sz="2499" b="1">
                  <a:solidFill>
                    <a:srgbClr val="000000"/>
                  </a:solidFill>
                  <a:latin typeface="Glacial Indifference Bold"/>
                  <a:ea typeface="Glacial Indifference Bold"/>
                  <a:cs typeface="Glacial Indifference Bold"/>
                  <a:sym typeface="Glacial Indifference Bold"/>
                </a:rPr>
                <a:t>Participación activa en iniciativas comunitarias y regulatorias:</a:t>
              </a:r>
            </a:p>
          </p:txBody>
        </p:sp>
      </p:grpSp>
      <p:grpSp>
        <p:nvGrpSpPr>
          <p:cNvPr id="24" name="Group 24"/>
          <p:cNvGrpSpPr/>
          <p:nvPr/>
        </p:nvGrpSpPr>
        <p:grpSpPr>
          <a:xfrm>
            <a:off x="15006277" y="1604757"/>
            <a:ext cx="2919671" cy="1720215"/>
            <a:chOff x="0" y="0"/>
            <a:chExt cx="768967" cy="453061"/>
          </a:xfrm>
        </p:grpSpPr>
        <p:sp>
          <p:nvSpPr>
            <p:cNvPr id="25" name="Freeform 25"/>
            <p:cNvSpPr/>
            <p:nvPr/>
          </p:nvSpPr>
          <p:spPr>
            <a:xfrm>
              <a:off x="0" y="0"/>
              <a:ext cx="768967" cy="453061"/>
            </a:xfrm>
            <a:custGeom>
              <a:avLst/>
              <a:gdLst/>
              <a:ahLst/>
              <a:cxnLst/>
              <a:rect l="l" t="t" r="r" b="b"/>
              <a:pathLst>
                <a:path w="768967" h="453061">
                  <a:moveTo>
                    <a:pt x="31820" y="0"/>
                  </a:moveTo>
                  <a:lnTo>
                    <a:pt x="737147" y="0"/>
                  </a:lnTo>
                  <a:cubicBezTo>
                    <a:pt x="754721" y="0"/>
                    <a:pt x="768967" y="14246"/>
                    <a:pt x="768967" y="31820"/>
                  </a:cubicBezTo>
                  <a:lnTo>
                    <a:pt x="768967" y="421241"/>
                  </a:lnTo>
                  <a:cubicBezTo>
                    <a:pt x="768967" y="438814"/>
                    <a:pt x="754721" y="453061"/>
                    <a:pt x="737147" y="453061"/>
                  </a:cubicBezTo>
                  <a:lnTo>
                    <a:pt x="31820" y="453061"/>
                  </a:lnTo>
                  <a:cubicBezTo>
                    <a:pt x="14246" y="453061"/>
                    <a:pt x="0" y="438814"/>
                    <a:pt x="0" y="421241"/>
                  </a:cubicBezTo>
                  <a:lnTo>
                    <a:pt x="0" y="31820"/>
                  </a:lnTo>
                  <a:cubicBezTo>
                    <a:pt x="0" y="14246"/>
                    <a:pt x="14246" y="0"/>
                    <a:pt x="31820" y="0"/>
                  </a:cubicBezTo>
                  <a:close/>
                </a:path>
              </a:pathLst>
            </a:custGeom>
            <a:solidFill>
              <a:srgbClr val="C3DDCD"/>
            </a:solidFill>
          </p:spPr>
        </p:sp>
        <p:sp>
          <p:nvSpPr>
            <p:cNvPr id="26" name="TextBox 26"/>
            <p:cNvSpPr txBox="1"/>
            <p:nvPr/>
          </p:nvSpPr>
          <p:spPr>
            <a:xfrm>
              <a:off x="0" y="-19050"/>
              <a:ext cx="768967" cy="472111"/>
            </a:xfrm>
            <a:prstGeom prst="rect">
              <a:avLst/>
            </a:prstGeom>
          </p:spPr>
          <p:txBody>
            <a:bodyPr lIns="50800" tIns="50800" rIns="50800" bIns="50800" rtlCol="0" anchor="ctr"/>
            <a:lstStyle/>
            <a:p>
              <a:pPr algn="ctr">
                <a:lnSpc>
                  <a:spcPts val="3199"/>
                </a:lnSpc>
              </a:pPr>
              <a:r>
                <a:rPr lang="en-US" sz="2499" b="1">
                  <a:solidFill>
                    <a:srgbClr val="000000"/>
                  </a:solidFill>
                  <a:latin typeface="Glacial Indifference Bold"/>
                  <a:ea typeface="Glacial Indifference Bold"/>
                  <a:cs typeface="Glacial Indifference Bold"/>
                  <a:sym typeface="Glacial Indifference Bold"/>
                </a:rPr>
                <a:t>Innovación y adopción de tecnologías limpias:</a:t>
              </a:r>
            </a:p>
          </p:txBody>
        </p:sp>
      </p:grpSp>
      <p:grpSp>
        <p:nvGrpSpPr>
          <p:cNvPr id="27" name="Group 27"/>
          <p:cNvGrpSpPr>
            <a:grpSpLocks noChangeAspect="1"/>
          </p:cNvGrpSpPr>
          <p:nvPr/>
        </p:nvGrpSpPr>
        <p:grpSpPr>
          <a:xfrm rot="315811">
            <a:off x="1669652" y="7216191"/>
            <a:ext cx="2001560" cy="1999686"/>
            <a:chOff x="0" y="0"/>
            <a:chExt cx="3255264" cy="3252216"/>
          </a:xfrm>
        </p:grpSpPr>
        <p:sp>
          <p:nvSpPr>
            <p:cNvPr id="28" name="Freeform 28"/>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3"/>
              <a:stretch>
                <a:fillRect l="-15" r="-15"/>
              </a:stretch>
            </a:blipFill>
          </p:spPr>
        </p:sp>
        <p:sp>
          <p:nvSpPr>
            <p:cNvPr id="29" name="Freeform 29"/>
            <p:cNvSpPr/>
            <p:nvPr/>
          </p:nvSpPr>
          <p:spPr>
            <a:xfrm>
              <a:off x="178981" y="170596"/>
              <a:ext cx="2903337" cy="2874918"/>
            </a:xfrm>
            <a:custGeom>
              <a:avLst/>
              <a:gdLst/>
              <a:ahLst/>
              <a:cxnLst/>
              <a:rect l="l" t="t" r="r" b="b"/>
              <a:pathLst>
                <a:path w="2903337" h="2874918">
                  <a:moveTo>
                    <a:pt x="65410" y="2"/>
                  </a:moveTo>
                  <a:lnTo>
                    <a:pt x="2878279" y="31831"/>
                  </a:lnTo>
                  <a:cubicBezTo>
                    <a:pt x="2892304" y="31989"/>
                    <a:pt x="2903534" y="43509"/>
                    <a:pt x="2903334" y="57535"/>
                  </a:cubicBezTo>
                  <a:lnTo>
                    <a:pt x="2863557" y="2849935"/>
                  </a:lnTo>
                  <a:cubicBezTo>
                    <a:pt x="2863356" y="2863986"/>
                    <a:pt x="2851762" y="2875193"/>
                    <a:pt x="2837712" y="2874913"/>
                  </a:cubicBezTo>
                  <a:lnTo>
                    <a:pt x="24844" y="2819214"/>
                  </a:lnTo>
                  <a:cubicBezTo>
                    <a:pt x="10903" y="2818938"/>
                    <a:pt x="-197" y="2807452"/>
                    <a:pt x="3" y="2793509"/>
                  </a:cubicBezTo>
                  <a:lnTo>
                    <a:pt x="39780" y="24980"/>
                  </a:lnTo>
                  <a:cubicBezTo>
                    <a:pt x="39982" y="11015"/>
                    <a:pt x="51444" y="-156"/>
                    <a:pt x="65410" y="2"/>
                  </a:cubicBezTo>
                  <a:close/>
                </a:path>
              </a:pathLst>
            </a:custGeom>
            <a:blipFill>
              <a:blip r:embed="rId4"/>
              <a:stretch>
                <a:fillRect t="-494" b="-494"/>
              </a:stretch>
            </a:blipFill>
          </p:spPr>
        </p:sp>
      </p:grpSp>
      <p:grpSp>
        <p:nvGrpSpPr>
          <p:cNvPr id="30" name="Group 30"/>
          <p:cNvGrpSpPr>
            <a:grpSpLocks noChangeAspect="1"/>
          </p:cNvGrpSpPr>
          <p:nvPr/>
        </p:nvGrpSpPr>
        <p:grpSpPr>
          <a:xfrm rot="-388763">
            <a:off x="11079697" y="7331287"/>
            <a:ext cx="1875395" cy="1873639"/>
            <a:chOff x="0" y="0"/>
            <a:chExt cx="3255264" cy="3252216"/>
          </a:xfrm>
        </p:grpSpPr>
        <p:sp>
          <p:nvSpPr>
            <p:cNvPr id="31" name="Freeform 31"/>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3"/>
              <a:stretch>
                <a:fillRect l="-15" r="-15"/>
              </a:stretch>
            </a:blipFill>
          </p:spPr>
        </p:sp>
        <p:sp>
          <p:nvSpPr>
            <p:cNvPr id="32" name="Freeform 32"/>
            <p:cNvSpPr/>
            <p:nvPr/>
          </p:nvSpPr>
          <p:spPr>
            <a:xfrm>
              <a:off x="178981" y="170596"/>
              <a:ext cx="2903337" cy="2874918"/>
            </a:xfrm>
            <a:custGeom>
              <a:avLst/>
              <a:gdLst/>
              <a:ahLst/>
              <a:cxnLst/>
              <a:rect l="l" t="t" r="r" b="b"/>
              <a:pathLst>
                <a:path w="2903337" h="2874918">
                  <a:moveTo>
                    <a:pt x="65410" y="2"/>
                  </a:moveTo>
                  <a:lnTo>
                    <a:pt x="2878279" y="31831"/>
                  </a:lnTo>
                  <a:cubicBezTo>
                    <a:pt x="2892304" y="31989"/>
                    <a:pt x="2903534" y="43509"/>
                    <a:pt x="2903334" y="57535"/>
                  </a:cubicBezTo>
                  <a:lnTo>
                    <a:pt x="2863557" y="2849935"/>
                  </a:lnTo>
                  <a:cubicBezTo>
                    <a:pt x="2863356" y="2863986"/>
                    <a:pt x="2851762" y="2875193"/>
                    <a:pt x="2837712" y="2874913"/>
                  </a:cubicBezTo>
                  <a:lnTo>
                    <a:pt x="24844" y="2819214"/>
                  </a:lnTo>
                  <a:cubicBezTo>
                    <a:pt x="10903" y="2818938"/>
                    <a:pt x="-197" y="2807452"/>
                    <a:pt x="3" y="2793509"/>
                  </a:cubicBezTo>
                  <a:lnTo>
                    <a:pt x="39780" y="24980"/>
                  </a:lnTo>
                  <a:cubicBezTo>
                    <a:pt x="39982" y="11015"/>
                    <a:pt x="51444" y="-156"/>
                    <a:pt x="65410" y="2"/>
                  </a:cubicBezTo>
                  <a:close/>
                </a:path>
              </a:pathLst>
            </a:custGeom>
            <a:blipFill>
              <a:blip r:embed="rId5"/>
              <a:stretch>
                <a:fillRect t="-719" b="-719"/>
              </a:stretch>
            </a:blipFill>
          </p:spPr>
        </p:sp>
      </p:grpSp>
      <p:grpSp>
        <p:nvGrpSpPr>
          <p:cNvPr id="33" name="Group 33"/>
          <p:cNvGrpSpPr>
            <a:grpSpLocks noChangeAspect="1"/>
          </p:cNvGrpSpPr>
          <p:nvPr/>
        </p:nvGrpSpPr>
        <p:grpSpPr>
          <a:xfrm rot="790949">
            <a:off x="15546288" y="7591728"/>
            <a:ext cx="1556231" cy="1554774"/>
            <a:chOff x="0" y="0"/>
            <a:chExt cx="3255264" cy="3252216"/>
          </a:xfrm>
        </p:grpSpPr>
        <p:sp>
          <p:nvSpPr>
            <p:cNvPr id="34" name="Freeform 3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3"/>
              <a:stretch>
                <a:fillRect l="-15" r="-15"/>
              </a:stretch>
            </a:blipFill>
          </p:spPr>
        </p:sp>
        <p:sp>
          <p:nvSpPr>
            <p:cNvPr id="35" name="Freeform 35"/>
            <p:cNvSpPr/>
            <p:nvPr/>
          </p:nvSpPr>
          <p:spPr>
            <a:xfrm>
              <a:off x="178981" y="170596"/>
              <a:ext cx="2903337" cy="2874918"/>
            </a:xfrm>
            <a:custGeom>
              <a:avLst/>
              <a:gdLst/>
              <a:ahLst/>
              <a:cxnLst/>
              <a:rect l="l" t="t" r="r" b="b"/>
              <a:pathLst>
                <a:path w="2903337" h="2874918">
                  <a:moveTo>
                    <a:pt x="65410" y="2"/>
                  </a:moveTo>
                  <a:lnTo>
                    <a:pt x="2878279" y="31831"/>
                  </a:lnTo>
                  <a:cubicBezTo>
                    <a:pt x="2892304" y="31989"/>
                    <a:pt x="2903534" y="43509"/>
                    <a:pt x="2903334" y="57535"/>
                  </a:cubicBezTo>
                  <a:lnTo>
                    <a:pt x="2863557" y="2849935"/>
                  </a:lnTo>
                  <a:cubicBezTo>
                    <a:pt x="2863356" y="2863986"/>
                    <a:pt x="2851762" y="2875193"/>
                    <a:pt x="2837712" y="2874913"/>
                  </a:cubicBezTo>
                  <a:lnTo>
                    <a:pt x="24844" y="2819214"/>
                  </a:lnTo>
                  <a:cubicBezTo>
                    <a:pt x="10903" y="2818938"/>
                    <a:pt x="-197" y="2807452"/>
                    <a:pt x="3" y="2793509"/>
                  </a:cubicBezTo>
                  <a:lnTo>
                    <a:pt x="39780" y="24980"/>
                  </a:lnTo>
                  <a:cubicBezTo>
                    <a:pt x="39982" y="11015"/>
                    <a:pt x="51444" y="-156"/>
                    <a:pt x="65410" y="2"/>
                  </a:cubicBezTo>
                  <a:close/>
                </a:path>
              </a:pathLst>
            </a:custGeom>
            <a:blipFill>
              <a:blip r:embed="rId6"/>
              <a:stretch>
                <a:fillRect l="-38018" r="-38018"/>
              </a:stretch>
            </a:blipFill>
          </p:spPr>
        </p:sp>
      </p:grpSp>
      <p:grpSp>
        <p:nvGrpSpPr>
          <p:cNvPr id="36" name="Group 36"/>
          <p:cNvGrpSpPr>
            <a:grpSpLocks noChangeAspect="1"/>
          </p:cNvGrpSpPr>
          <p:nvPr/>
        </p:nvGrpSpPr>
        <p:grpSpPr>
          <a:xfrm>
            <a:off x="6269214" y="7605012"/>
            <a:ext cx="1700049" cy="1698457"/>
            <a:chOff x="0" y="0"/>
            <a:chExt cx="3255264" cy="3252216"/>
          </a:xfrm>
        </p:grpSpPr>
        <p:sp>
          <p:nvSpPr>
            <p:cNvPr id="37" name="Freeform 37"/>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3"/>
              <a:stretch>
                <a:fillRect l="-15" r="-15"/>
              </a:stretch>
            </a:blipFill>
          </p:spPr>
        </p:sp>
        <p:sp>
          <p:nvSpPr>
            <p:cNvPr id="38" name="Freeform 38"/>
            <p:cNvSpPr/>
            <p:nvPr/>
          </p:nvSpPr>
          <p:spPr>
            <a:xfrm>
              <a:off x="178981" y="170596"/>
              <a:ext cx="2903337" cy="2874918"/>
            </a:xfrm>
            <a:custGeom>
              <a:avLst/>
              <a:gdLst/>
              <a:ahLst/>
              <a:cxnLst/>
              <a:rect l="l" t="t" r="r" b="b"/>
              <a:pathLst>
                <a:path w="2903337" h="2874918">
                  <a:moveTo>
                    <a:pt x="65410" y="2"/>
                  </a:moveTo>
                  <a:lnTo>
                    <a:pt x="2878279" y="31831"/>
                  </a:lnTo>
                  <a:cubicBezTo>
                    <a:pt x="2892304" y="31989"/>
                    <a:pt x="2903534" y="43509"/>
                    <a:pt x="2903334" y="57535"/>
                  </a:cubicBezTo>
                  <a:lnTo>
                    <a:pt x="2863557" y="2849935"/>
                  </a:lnTo>
                  <a:cubicBezTo>
                    <a:pt x="2863356" y="2863986"/>
                    <a:pt x="2851762" y="2875193"/>
                    <a:pt x="2837712" y="2874913"/>
                  </a:cubicBezTo>
                  <a:lnTo>
                    <a:pt x="24844" y="2819214"/>
                  </a:lnTo>
                  <a:cubicBezTo>
                    <a:pt x="10903" y="2818938"/>
                    <a:pt x="-197" y="2807452"/>
                    <a:pt x="3" y="2793509"/>
                  </a:cubicBezTo>
                  <a:lnTo>
                    <a:pt x="39780" y="24980"/>
                  </a:lnTo>
                  <a:cubicBezTo>
                    <a:pt x="39982" y="11015"/>
                    <a:pt x="51444" y="-156"/>
                    <a:pt x="65410" y="2"/>
                  </a:cubicBezTo>
                  <a:close/>
                </a:path>
              </a:pathLst>
            </a:custGeom>
            <a:blipFill>
              <a:blip r:embed="rId7"/>
              <a:stretch>
                <a:fillRect l="-11791" r="-11791"/>
              </a:stretch>
            </a:blipFill>
          </p:spPr>
        </p:sp>
      </p:grpSp>
      <p:sp>
        <p:nvSpPr>
          <p:cNvPr id="39" name="Freeform 39"/>
          <p:cNvSpPr/>
          <p:nvPr/>
        </p:nvSpPr>
        <p:spPr>
          <a:xfrm rot="-4339386">
            <a:off x="4324253" y="6385991"/>
            <a:ext cx="1103664" cy="1283330"/>
          </a:xfrm>
          <a:custGeom>
            <a:avLst/>
            <a:gdLst/>
            <a:ahLst/>
            <a:cxnLst/>
            <a:rect l="l" t="t" r="r" b="b"/>
            <a:pathLst>
              <a:path w="1103664" h="1283330">
                <a:moveTo>
                  <a:pt x="0" y="0"/>
                </a:moveTo>
                <a:lnTo>
                  <a:pt x="1103664" y="0"/>
                </a:lnTo>
                <a:lnTo>
                  <a:pt x="1103664" y="1283330"/>
                </a:lnTo>
                <a:lnTo>
                  <a:pt x="0" y="12833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0" name="Freeform 40"/>
          <p:cNvSpPr/>
          <p:nvPr/>
        </p:nvSpPr>
        <p:spPr>
          <a:xfrm rot="-6554326" flipH="1">
            <a:off x="8927026" y="5912341"/>
            <a:ext cx="895803" cy="1041631"/>
          </a:xfrm>
          <a:custGeom>
            <a:avLst/>
            <a:gdLst/>
            <a:ahLst/>
            <a:cxnLst/>
            <a:rect l="l" t="t" r="r" b="b"/>
            <a:pathLst>
              <a:path w="895803" h="1041631">
                <a:moveTo>
                  <a:pt x="895803" y="0"/>
                </a:moveTo>
                <a:lnTo>
                  <a:pt x="0" y="0"/>
                </a:lnTo>
                <a:lnTo>
                  <a:pt x="0" y="1041631"/>
                </a:lnTo>
                <a:lnTo>
                  <a:pt x="895803" y="1041631"/>
                </a:lnTo>
                <a:lnTo>
                  <a:pt x="895803"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1" name="Freeform 41"/>
          <p:cNvSpPr/>
          <p:nvPr/>
        </p:nvSpPr>
        <p:spPr>
          <a:xfrm rot="-4799919">
            <a:off x="13804157" y="6725071"/>
            <a:ext cx="870982" cy="1012769"/>
          </a:xfrm>
          <a:custGeom>
            <a:avLst/>
            <a:gdLst/>
            <a:ahLst/>
            <a:cxnLst/>
            <a:rect l="l" t="t" r="r" b="b"/>
            <a:pathLst>
              <a:path w="870982" h="1012769">
                <a:moveTo>
                  <a:pt x="0" y="0"/>
                </a:moveTo>
                <a:lnTo>
                  <a:pt x="870982" y="0"/>
                </a:lnTo>
                <a:lnTo>
                  <a:pt x="870982" y="1012770"/>
                </a:lnTo>
                <a:lnTo>
                  <a:pt x="0" y="1012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42" name="Group 42"/>
          <p:cNvGrpSpPr/>
          <p:nvPr/>
        </p:nvGrpSpPr>
        <p:grpSpPr>
          <a:xfrm>
            <a:off x="17066547" y="8403853"/>
            <a:ext cx="1137833" cy="1799233"/>
            <a:chOff x="0" y="0"/>
            <a:chExt cx="792264" cy="1252792"/>
          </a:xfrm>
        </p:grpSpPr>
        <p:sp>
          <p:nvSpPr>
            <p:cNvPr id="43" name="Freeform 43"/>
            <p:cNvSpPr/>
            <p:nvPr/>
          </p:nvSpPr>
          <p:spPr>
            <a:xfrm>
              <a:off x="0" y="0"/>
              <a:ext cx="792226" cy="1252855"/>
            </a:xfrm>
            <a:custGeom>
              <a:avLst/>
              <a:gdLst/>
              <a:ahLst/>
              <a:cxnLst/>
              <a:rect l="l" t="t" r="r" b="b"/>
              <a:pathLst>
                <a:path w="792226" h="1252855">
                  <a:moveTo>
                    <a:pt x="0" y="0"/>
                  </a:moveTo>
                  <a:lnTo>
                    <a:pt x="792226" y="0"/>
                  </a:lnTo>
                  <a:lnTo>
                    <a:pt x="792226" y="1252855"/>
                  </a:lnTo>
                  <a:lnTo>
                    <a:pt x="0" y="1252855"/>
                  </a:lnTo>
                  <a:lnTo>
                    <a:pt x="0" y="0"/>
                  </a:lnTo>
                  <a:close/>
                </a:path>
              </a:pathLst>
            </a:custGeom>
            <a:blipFill>
              <a:blip r:embed="rId10"/>
              <a:stretch>
                <a:fillRect r="-11" b="5"/>
              </a:stretch>
            </a:blipFill>
          </p:spPr>
        </p:sp>
      </p:grpSp>
      <p:grpSp>
        <p:nvGrpSpPr>
          <p:cNvPr id="44" name="Group 44"/>
          <p:cNvGrpSpPr/>
          <p:nvPr/>
        </p:nvGrpSpPr>
        <p:grpSpPr>
          <a:xfrm>
            <a:off x="191091" y="9028666"/>
            <a:ext cx="3456378" cy="1174419"/>
            <a:chOff x="0" y="0"/>
            <a:chExt cx="3277159" cy="1113523"/>
          </a:xfrm>
        </p:grpSpPr>
        <p:sp>
          <p:nvSpPr>
            <p:cNvPr id="45" name="Freeform 45"/>
            <p:cNvSpPr/>
            <p:nvPr/>
          </p:nvSpPr>
          <p:spPr>
            <a:xfrm>
              <a:off x="0" y="0"/>
              <a:ext cx="3277108" cy="1113536"/>
            </a:xfrm>
            <a:custGeom>
              <a:avLst/>
              <a:gdLst/>
              <a:ahLst/>
              <a:cxnLst/>
              <a:rect l="l" t="t" r="r" b="b"/>
              <a:pathLst>
                <a:path w="3277108" h="1113536">
                  <a:moveTo>
                    <a:pt x="0" y="0"/>
                  </a:moveTo>
                  <a:lnTo>
                    <a:pt x="3277108" y="0"/>
                  </a:lnTo>
                  <a:lnTo>
                    <a:pt x="3277108" y="1113536"/>
                  </a:lnTo>
                  <a:lnTo>
                    <a:pt x="0" y="1113536"/>
                  </a:lnTo>
                  <a:lnTo>
                    <a:pt x="0" y="0"/>
                  </a:lnTo>
                  <a:close/>
                </a:path>
              </a:pathLst>
            </a:custGeom>
            <a:blipFill>
              <a:blip r:embed="rId11"/>
              <a:stretch>
                <a:fillRect r="-3594" b="-30009"/>
              </a:stretch>
            </a:blipFill>
          </p:spPr>
        </p:sp>
      </p:grpSp>
      <p:sp>
        <p:nvSpPr>
          <p:cNvPr id="46" name="TextBox 46"/>
          <p:cNvSpPr txBox="1"/>
          <p:nvPr/>
        </p:nvSpPr>
        <p:spPr>
          <a:xfrm>
            <a:off x="6269214" y="9443970"/>
            <a:ext cx="8186428" cy="630517"/>
          </a:xfrm>
          <a:prstGeom prst="rect">
            <a:avLst/>
          </a:prstGeom>
        </p:spPr>
        <p:txBody>
          <a:bodyPr lIns="0" tIns="0" rIns="0" bIns="0" rtlCol="0" anchor="t">
            <a:spAutoFit/>
          </a:bodyPr>
          <a:lstStyle/>
          <a:p>
            <a:pPr algn="l">
              <a:lnSpc>
                <a:spcPts val="4368"/>
              </a:lnSpc>
            </a:pPr>
            <a:r>
              <a:rPr lang="en-US" sz="3640">
                <a:solidFill>
                  <a:srgbClr val="0070C0"/>
                </a:solidFill>
                <a:latin typeface="Century Gothic Paneuropean"/>
                <a:ea typeface="Century Gothic Paneuropean"/>
                <a:cs typeface="Century Gothic Paneuropean"/>
                <a:sym typeface="Century Gothic Paneuropean"/>
              </a:rPr>
              <a:t>“Profesionales en Humanidad”</a:t>
            </a:r>
          </a:p>
        </p:txBody>
      </p:sp>
      <p:grpSp>
        <p:nvGrpSpPr>
          <p:cNvPr id="47" name="Group 47"/>
          <p:cNvGrpSpPr/>
          <p:nvPr/>
        </p:nvGrpSpPr>
        <p:grpSpPr>
          <a:xfrm>
            <a:off x="4848155" y="9676625"/>
            <a:ext cx="902202" cy="165208"/>
            <a:chOff x="0" y="0"/>
            <a:chExt cx="855421" cy="156642"/>
          </a:xfrm>
        </p:grpSpPr>
        <p:sp>
          <p:nvSpPr>
            <p:cNvPr id="48" name="Freeform 48"/>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49" name="Freeform 49"/>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grpSp>
        <p:nvGrpSpPr>
          <p:cNvPr id="50" name="Group 50"/>
          <p:cNvGrpSpPr/>
          <p:nvPr/>
        </p:nvGrpSpPr>
        <p:grpSpPr>
          <a:xfrm>
            <a:off x="13553440" y="9676625"/>
            <a:ext cx="902202" cy="165208"/>
            <a:chOff x="0" y="0"/>
            <a:chExt cx="855421" cy="156642"/>
          </a:xfrm>
        </p:grpSpPr>
        <p:sp>
          <p:nvSpPr>
            <p:cNvPr id="51" name="Freeform 51"/>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52" name="Freeform 52"/>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sp>
        <p:nvSpPr>
          <p:cNvPr id="53" name="Freeform 53"/>
          <p:cNvSpPr/>
          <p:nvPr/>
        </p:nvSpPr>
        <p:spPr>
          <a:xfrm>
            <a:off x="4440188" y="471294"/>
            <a:ext cx="5574055" cy="1114811"/>
          </a:xfrm>
          <a:custGeom>
            <a:avLst/>
            <a:gdLst/>
            <a:ahLst/>
            <a:cxnLst/>
            <a:rect l="l" t="t" r="r" b="b"/>
            <a:pathLst>
              <a:path w="5574055" h="1114811">
                <a:moveTo>
                  <a:pt x="0" y="0"/>
                </a:moveTo>
                <a:lnTo>
                  <a:pt x="5574056" y="0"/>
                </a:lnTo>
                <a:lnTo>
                  <a:pt x="5574056" y="1114812"/>
                </a:lnTo>
                <a:lnTo>
                  <a:pt x="0" y="11148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4" name="TextBox 54"/>
          <p:cNvSpPr txBox="1"/>
          <p:nvPr/>
        </p:nvSpPr>
        <p:spPr>
          <a:xfrm>
            <a:off x="4423139" y="-314325"/>
            <a:ext cx="6120327" cy="1563374"/>
          </a:xfrm>
          <a:prstGeom prst="rect">
            <a:avLst/>
          </a:prstGeom>
        </p:spPr>
        <p:txBody>
          <a:bodyPr lIns="0" tIns="0" rIns="0" bIns="0" rtlCol="0" anchor="t">
            <a:spAutoFit/>
          </a:bodyPr>
          <a:lstStyle/>
          <a:p>
            <a:pPr algn="ctr">
              <a:lnSpc>
                <a:spcPts val="11479"/>
              </a:lnSpc>
              <a:spcBef>
                <a:spcPct val="0"/>
              </a:spcBef>
            </a:pPr>
            <a:r>
              <a:rPr lang="en-US" sz="8199">
                <a:solidFill>
                  <a:srgbClr val="034D4F"/>
                </a:solidFill>
                <a:latin typeface="Cranberry"/>
                <a:ea typeface="Cranberry"/>
                <a:cs typeface="Cranberry"/>
                <a:sym typeface="Cranberry"/>
              </a:rPr>
              <a:t>PRINCIPIOS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6636" y="497590"/>
            <a:ext cx="8147339" cy="9097349"/>
            <a:chOff x="0" y="0"/>
            <a:chExt cx="10863119" cy="12129798"/>
          </a:xfrm>
        </p:grpSpPr>
        <p:pic>
          <p:nvPicPr>
            <p:cNvPr id="3" name="Picture 3"/>
            <p:cNvPicPr>
              <a:picLocks noChangeAspect="1"/>
            </p:cNvPicPr>
            <p:nvPr/>
          </p:nvPicPr>
          <p:blipFill>
            <a:blip r:embed="rId2"/>
            <a:srcRect l="5221" r="5221"/>
            <a:stretch>
              <a:fillRect/>
            </a:stretch>
          </p:blipFill>
          <p:spPr>
            <a:xfrm>
              <a:off x="0" y="0"/>
              <a:ext cx="10863119" cy="12129798"/>
            </a:xfrm>
            <a:prstGeom prst="rect">
              <a:avLst/>
            </a:prstGeom>
          </p:spPr>
        </p:pic>
      </p:grpSp>
      <p:sp>
        <p:nvSpPr>
          <p:cNvPr id="4" name="Freeform 4"/>
          <p:cNvSpPr/>
          <p:nvPr/>
        </p:nvSpPr>
        <p:spPr>
          <a:xfrm>
            <a:off x="10112029" y="1710455"/>
            <a:ext cx="7453602" cy="1490720"/>
          </a:xfrm>
          <a:custGeom>
            <a:avLst/>
            <a:gdLst/>
            <a:ahLst/>
            <a:cxnLst/>
            <a:rect l="l" t="t" r="r" b="b"/>
            <a:pathLst>
              <a:path w="7453602" h="1490720">
                <a:moveTo>
                  <a:pt x="0" y="0"/>
                </a:moveTo>
                <a:lnTo>
                  <a:pt x="7453602" y="0"/>
                </a:lnTo>
                <a:lnTo>
                  <a:pt x="7453602" y="1490721"/>
                </a:lnTo>
                <a:lnTo>
                  <a:pt x="0" y="1490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315683" y="6152046"/>
            <a:ext cx="4121728" cy="3527394"/>
          </a:xfrm>
          <a:custGeom>
            <a:avLst/>
            <a:gdLst/>
            <a:ahLst/>
            <a:cxnLst/>
            <a:rect l="l" t="t" r="r" b="b"/>
            <a:pathLst>
              <a:path w="4121728" h="3527394">
                <a:moveTo>
                  <a:pt x="0" y="0"/>
                </a:moveTo>
                <a:lnTo>
                  <a:pt x="4121728" y="0"/>
                </a:lnTo>
                <a:lnTo>
                  <a:pt x="4121728" y="3527394"/>
                </a:lnTo>
                <a:lnTo>
                  <a:pt x="0" y="3527394"/>
                </a:lnTo>
                <a:lnTo>
                  <a:pt x="0" y="0"/>
                </a:lnTo>
                <a:close/>
              </a:path>
            </a:pathLst>
          </a:custGeom>
          <a:blipFill>
            <a:blip r:embed="rId5"/>
            <a:stretch>
              <a:fillRect l="-59187" t="-8908" r="-56381" b="-25280"/>
            </a:stretch>
          </a:blipFill>
        </p:spPr>
      </p:sp>
      <p:sp>
        <p:nvSpPr>
          <p:cNvPr id="6" name="Freeform 6"/>
          <p:cNvSpPr/>
          <p:nvPr/>
        </p:nvSpPr>
        <p:spPr>
          <a:xfrm>
            <a:off x="13827268" y="6152046"/>
            <a:ext cx="4171781" cy="3520284"/>
          </a:xfrm>
          <a:custGeom>
            <a:avLst/>
            <a:gdLst/>
            <a:ahLst/>
            <a:cxnLst/>
            <a:rect l="l" t="t" r="r" b="b"/>
            <a:pathLst>
              <a:path w="4171781" h="3520284">
                <a:moveTo>
                  <a:pt x="0" y="0"/>
                </a:moveTo>
                <a:lnTo>
                  <a:pt x="4171782" y="0"/>
                </a:lnTo>
                <a:lnTo>
                  <a:pt x="4171782" y="3520284"/>
                </a:lnTo>
                <a:lnTo>
                  <a:pt x="0" y="3520284"/>
                </a:lnTo>
                <a:lnTo>
                  <a:pt x="0" y="0"/>
                </a:lnTo>
                <a:close/>
              </a:path>
            </a:pathLst>
          </a:custGeom>
          <a:blipFill>
            <a:blip r:embed="rId6"/>
            <a:stretch>
              <a:fillRect l="-60131" t="-77231" r="-44968" b="-56544"/>
            </a:stretch>
          </a:blipFill>
        </p:spPr>
      </p:sp>
      <p:sp>
        <p:nvSpPr>
          <p:cNvPr id="7" name="TextBox 7"/>
          <p:cNvSpPr txBox="1"/>
          <p:nvPr/>
        </p:nvSpPr>
        <p:spPr>
          <a:xfrm>
            <a:off x="10834398" y="277804"/>
            <a:ext cx="6008865" cy="2287270"/>
          </a:xfrm>
          <a:prstGeom prst="rect">
            <a:avLst/>
          </a:prstGeom>
        </p:spPr>
        <p:txBody>
          <a:bodyPr lIns="0" tIns="0" rIns="0" bIns="0" rtlCol="0" anchor="t">
            <a:spAutoFit/>
          </a:bodyPr>
          <a:lstStyle/>
          <a:p>
            <a:pPr marL="0" lvl="0" indent="0" algn="ctr">
              <a:lnSpc>
                <a:spcPts val="8359"/>
              </a:lnSpc>
            </a:pPr>
            <a:r>
              <a:rPr lang="en-US" sz="7599">
                <a:solidFill>
                  <a:srgbClr val="034D4F"/>
                </a:solidFill>
                <a:latin typeface="Cranberry"/>
                <a:ea typeface="Cranberry"/>
                <a:cs typeface="Cranberry"/>
                <a:sym typeface="Cranberry"/>
              </a:rPr>
              <a:t>VALORES DE FORMADORES </a:t>
            </a:r>
          </a:p>
        </p:txBody>
      </p:sp>
      <p:sp>
        <p:nvSpPr>
          <p:cNvPr id="8" name="TextBox 8"/>
          <p:cNvSpPr txBox="1"/>
          <p:nvPr/>
        </p:nvSpPr>
        <p:spPr>
          <a:xfrm>
            <a:off x="9144000" y="3468523"/>
            <a:ext cx="8972317" cy="2444751"/>
          </a:xfrm>
          <a:prstGeom prst="rect">
            <a:avLst/>
          </a:prstGeom>
        </p:spPr>
        <p:txBody>
          <a:bodyPr lIns="0" tIns="0" rIns="0" bIns="0" rtlCol="0" anchor="t">
            <a:spAutoFit/>
          </a:bodyPr>
          <a:lstStyle/>
          <a:p>
            <a:pPr algn="ctr">
              <a:lnSpc>
                <a:spcPts val="3850"/>
              </a:lnSpc>
              <a:spcBef>
                <a:spcPct val="0"/>
              </a:spcBef>
            </a:pPr>
            <a:r>
              <a:rPr lang="en-US" sz="3500">
                <a:solidFill>
                  <a:srgbClr val="000000"/>
                </a:solidFill>
                <a:latin typeface="Century Gothic Paneuropean"/>
                <a:ea typeface="Century Gothic Paneuropean"/>
                <a:cs typeface="Century Gothic Paneuropean"/>
                <a:sym typeface="Century Gothic Paneuropean"/>
              </a:rPr>
              <a:t>Los valores que orientan la Política Integral de Salud Ambiental están alineados con los valores institucionales de la E.S.E. Hospital San Francisco de Viotá y son los siguientes:</a:t>
            </a:r>
          </a:p>
        </p:txBody>
      </p:sp>
      <p:sp>
        <p:nvSpPr>
          <p:cNvPr id="9" name="TextBox 9"/>
          <p:cNvSpPr txBox="1"/>
          <p:nvPr/>
        </p:nvSpPr>
        <p:spPr>
          <a:xfrm>
            <a:off x="9315683" y="6249680"/>
            <a:ext cx="4006093" cy="3975101"/>
          </a:xfrm>
          <a:prstGeom prst="rect">
            <a:avLst/>
          </a:prstGeom>
        </p:spPr>
        <p:txBody>
          <a:bodyPr lIns="0" tIns="0" rIns="0" bIns="0" rtlCol="0" anchor="t">
            <a:spAutoFit/>
          </a:bodyPr>
          <a:lstStyle/>
          <a:p>
            <a:pPr algn="ctr">
              <a:lnSpc>
                <a:spcPts val="4400"/>
              </a:lnSpc>
              <a:spcBef>
                <a:spcPct val="0"/>
              </a:spcBef>
            </a:pPr>
            <a:r>
              <a:rPr lang="en-US" sz="4000">
                <a:solidFill>
                  <a:srgbClr val="000000"/>
                </a:solidFill>
                <a:latin typeface="Cranberry"/>
                <a:ea typeface="Cranberry"/>
                <a:cs typeface="Cranberry"/>
                <a:sym typeface="Cranberry"/>
              </a:rPr>
              <a:t>Respeto: </a:t>
            </a:r>
          </a:p>
          <a:p>
            <a:pPr algn="ctr">
              <a:lnSpc>
                <a:spcPts val="4400"/>
              </a:lnSpc>
              <a:spcBef>
                <a:spcPct val="0"/>
              </a:spcBef>
            </a:pPr>
            <a:r>
              <a:rPr lang="en-US" sz="4000">
                <a:solidFill>
                  <a:srgbClr val="000000"/>
                </a:solidFill>
                <a:latin typeface="Cranberry"/>
                <a:ea typeface="Cranberry"/>
                <a:cs typeface="Cranberry"/>
                <a:sym typeface="Cranberry"/>
              </a:rPr>
              <a:t>Cuidar y valorar el entorno natural y social.</a:t>
            </a:r>
          </a:p>
          <a:p>
            <a:pPr algn="ctr">
              <a:lnSpc>
                <a:spcPts val="4400"/>
              </a:lnSpc>
              <a:spcBef>
                <a:spcPct val="0"/>
              </a:spcBef>
            </a:pPr>
            <a:endParaRPr lang="en-US" sz="4000">
              <a:solidFill>
                <a:srgbClr val="000000"/>
              </a:solidFill>
              <a:latin typeface="Cranberry"/>
              <a:ea typeface="Cranberry"/>
              <a:cs typeface="Cranberry"/>
              <a:sym typeface="Cranberry"/>
            </a:endParaRPr>
          </a:p>
        </p:txBody>
      </p:sp>
      <p:sp>
        <p:nvSpPr>
          <p:cNvPr id="10" name="TextBox 10"/>
          <p:cNvSpPr txBox="1"/>
          <p:nvPr/>
        </p:nvSpPr>
        <p:spPr>
          <a:xfrm>
            <a:off x="13838830" y="6181813"/>
            <a:ext cx="4287416" cy="3413125"/>
          </a:xfrm>
          <a:prstGeom prst="rect">
            <a:avLst/>
          </a:prstGeom>
        </p:spPr>
        <p:txBody>
          <a:bodyPr lIns="0" tIns="0" rIns="0" bIns="0" rtlCol="0" anchor="t">
            <a:spAutoFit/>
          </a:bodyPr>
          <a:lstStyle/>
          <a:p>
            <a:pPr algn="ctr">
              <a:lnSpc>
                <a:spcPts val="4399"/>
              </a:lnSpc>
              <a:spcBef>
                <a:spcPct val="0"/>
              </a:spcBef>
            </a:pPr>
            <a:r>
              <a:rPr lang="en-US" sz="3999">
                <a:solidFill>
                  <a:srgbClr val="000000"/>
                </a:solidFill>
                <a:latin typeface="Cranberry"/>
                <a:ea typeface="Cranberry"/>
                <a:cs typeface="Cranberry"/>
                <a:sym typeface="Cranberry"/>
              </a:rPr>
              <a:t>Compromiso: Asumir de manera activa la protección del medio ambiente.</a:t>
            </a:r>
          </a:p>
        </p:txBody>
      </p:sp>
      <p:grpSp>
        <p:nvGrpSpPr>
          <p:cNvPr id="11" name="Group 11"/>
          <p:cNvGrpSpPr/>
          <p:nvPr/>
        </p:nvGrpSpPr>
        <p:grpSpPr>
          <a:xfrm>
            <a:off x="191091" y="9028666"/>
            <a:ext cx="3456378" cy="1174419"/>
            <a:chOff x="0" y="0"/>
            <a:chExt cx="3277159" cy="1113523"/>
          </a:xfrm>
        </p:grpSpPr>
        <p:sp>
          <p:nvSpPr>
            <p:cNvPr id="12" name="Freeform 12"/>
            <p:cNvSpPr/>
            <p:nvPr/>
          </p:nvSpPr>
          <p:spPr>
            <a:xfrm>
              <a:off x="0" y="0"/>
              <a:ext cx="3277108" cy="1113536"/>
            </a:xfrm>
            <a:custGeom>
              <a:avLst/>
              <a:gdLst/>
              <a:ahLst/>
              <a:cxnLst/>
              <a:rect l="l" t="t" r="r" b="b"/>
              <a:pathLst>
                <a:path w="3277108" h="1113536">
                  <a:moveTo>
                    <a:pt x="0" y="0"/>
                  </a:moveTo>
                  <a:lnTo>
                    <a:pt x="3277108" y="0"/>
                  </a:lnTo>
                  <a:lnTo>
                    <a:pt x="3277108" y="1113536"/>
                  </a:lnTo>
                  <a:lnTo>
                    <a:pt x="0" y="1113536"/>
                  </a:lnTo>
                  <a:lnTo>
                    <a:pt x="0" y="0"/>
                  </a:lnTo>
                  <a:close/>
                </a:path>
              </a:pathLst>
            </a:custGeom>
            <a:blipFill>
              <a:blip r:embed="rId7"/>
              <a:stretch>
                <a:fillRect r="-3594" b="-30009"/>
              </a:stretch>
            </a:blipFill>
          </p:spPr>
        </p:sp>
      </p:grpSp>
      <p:grpSp>
        <p:nvGrpSpPr>
          <p:cNvPr id="13" name="Group 13"/>
          <p:cNvGrpSpPr/>
          <p:nvPr/>
        </p:nvGrpSpPr>
        <p:grpSpPr>
          <a:xfrm>
            <a:off x="4848155" y="9676625"/>
            <a:ext cx="902202" cy="165208"/>
            <a:chOff x="0" y="0"/>
            <a:chExt cx="855421" cy="156642"/>
          </a:xfrm>
        </p:grpSpPr>
        <p:sp>
          <p:nvSpPr>
            <p:cNvPr id="14" name="Freeform 14"/>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15" name="Freeform 15"/>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sp>
        <p:nvSpPr>
          <p:cNvPr id="16" name="TextBox 16"/>
          <p:cNvSpPr txBox="1"/>
          <p:nvPr/>
        </p:nvSpPr>
        <p:spPr>
          <a:xfrm>
            <a:off x="6221441" y="9496425"/>
            <a:ext cx="8186428" cy="630517"/>
          </a:xfrm>
          <a:prstGeom prst="rect">
            <a:avLst/>
          </a:prstGeom>
        </p:spPr>
        <p:txBody>
          <a:bodyPr lIns="0" tIns="0" rIns="0" bIns="0" rtlCol="0" anchor="t">
            <a:spAutoFit/>
          </a:bodyPr>
          <a:lstStyle/>
          <a:p>
            <a:pPr algn="l">
              <a:lnSpc>
                <a:spcPts val="4368"/>
              </a:lnSpc>
            </a:pPr>
            <a:r>
              <a:rPr lang="en-US" sz="3640">
                <a:solidFill>
                  <a:srgbClr val="0070C0"/>
                </a:solidFill>
                <a:latin typeface="Century Gothic Paneuropean"/>
                <a:ea typeface="Century Gothic Paneuropean"/>
                <a:cs typeface="Century Gothic Paneuropean"/>
                <a:sym typeface="Century Gothic Paneuropean"/>
              </a:rPr>
              <a:t>“Profesionales en Humanidad”</a:t>
            </a:r>
          </a:p>
        </p:txBody>
      </p:sp>
      <p:grpSp>
        <p:nvGrpSpPr>
          <p:cNvPr id="17" name="Group 17"/>
          <p:cNvGrpSpPr/>
          <p:nvPr/>
        </p:nvGrpSpPr>
        <p:grpSpPr>
          <a:xfrm>
            <a:off x="13321776" y="9759229"/>
            <a:ext cx="902202" cy="165208"/>
            <a:chOff x="0" y="0"/>
            <a:chExt cx="855421" cy="156642"/>
          </a:xfrm>
        </p:grpSpPr>
        <p:sp>
          <p:nvSpPr>
            <p:cNvPr id="18" name="Freeform 18"/>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19" name="Freeform 19"/>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grpSp>
        <p:nvGrpSpPr>
          <p:cNvPr id="20" name="Group 20"/>
          <p:cNvGrpSpPr/>
          <p:nvPr/>
        </p:nvGrpSpPr>
        <p:grpSpPr>
          <a:xfrm>
            <a:off x="17066547" y="8403853"/>
            <a:ext cx="1137833" cy="1799233"/>
            <a:chOff x="0" y="0"/>
            <a:chExt cx="792264" cy="1252792"/>
          </a:xfrm>
        </p:grpSpPr>
        <p:sp>
          <p:nvSpPr>
            <p:cNvPr id="21" name="Freeform 21"/>
            <p:cNvSpPr/>
            <p:nvPr/>
          </p:nvSpPr>
          <p:spPr>
            <a:xfrm>
              <a:off x="0" y="0"/>
              <a:ext cx="792226" cy="1252855"/>
            </a:xfrm>
            <a:custGeom>
              <a:avLst/>
              <a:gdLst/>
              <a:ahLst/>
              <a:cxnLst/>
              <a:rect l="l" t="t" r="r" b="b"/>
              <a:pathLst>
                <a:path w="792226" h="1252855">
                  <a:moveTo>
                    <a:pt x="0" y="0"/>
                  </a:moveTo>
                  <a:lnTo>
                    <a:pt x="792226" y="0"/>
                  </a:lnTo>
                  <a:lnTo>
                    <a:pt x="792226" y="1252855"/>
                  </a:lnTo>
                  <a:lnTo>
                    <a:pt x="0" y="1252855"/>
                  </a:lnTo>
                  <a:lnTo>
                    <a:pt x="0" y="0"/>
                  </a:lnTo>
                  <a:close/>
                </a:path>
              </a:pathLst>
            </a:custGeom>
            <a:blipFill>
              <a:blip r:embed="rId8"/>
              <a:stretch>
                <a:fillRect r="-11" b="5"/>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2127086" y="1193734"/>
            <a:ext cx="13808889" cy="8422148"/>
          </a:xfrm>
          <a:custGeom>
            <a:avLst/>
            <a:gdLst/>
            <a:ahLst/>
            <a:cxnLst/>
            <a:rect l="l" t="t" r="r" b="b"/>
            <a:pathLst>
              <a:path w="9125565" h="8229600">
                <a:moveTo>
                  <a:pt x="0" y="0"/>
                </a:moveTo>
                <a:lnTo>
                  <a:pt x="9125565" y="0"/>
                </a:lnTo>
                <a:lnTo>
                  <a:pt x="9125565" y="8229600"/>
                </a:lnTo>
                <a:lnTo>
                  <a:pt x="0" y="8229600"/>
                </a:lnTo>
                <a:lnTo>
                  <a:pt x="0" y="0"/>
                </a:lnTo>
                <a:close/>
              </a:path>
            </a:pathLst>
          </a:custGeom>
          <a:blipFill>
            <a:blip r:embed="rId2"/>
            <a:stretch>
              <a:fillRect/>
            </a:stretch>
          </a:blipFill>
        </p:spPr>
      </p:sp>
      <p:grpSp>
        <p:nvGrpSpPr>
          <p:cNvPr id="2" name="Group 2"/>
          <p:cNvGrpSpPr/>
          <p:nvPr/>
        </p:nvGrpSpPr>
        <p:grpSpPr>
          <a:xfrm>
            <a:off x="716342" y="2588285"/>
            <a:ext cx="17018302" cy="2555215"/>
            <a:chOff x="0" y="0"/>
            <a:chExt cx="4482187" cy="672978"/>
          </a:xfrm>
        </p:grpSpPr>
        <p:sp>
          <p:nvSpPr>
            <p:cNvPr id="3" name="Freeform 3"/>
            <p:cNvSpPr/>
            <p:nvPr/>
          </p:nvSpPr>
          <p:spPr>
            <a:xfrm>
              <a:off x="0" y="0"/>
              <a:ext cx="4482186" cy="672978"/>
            </a:xfrm>
            <a:custGeom>
              <a:avLst/>
              <a:gdLst/>
              <a:ahLst/>
              <a:cxnLst/>
              <a:rect l="l" t="t" r="r" b="b"/>
              <a:pathLst>
                <a:path w="4482186" h="672978">
                  <a:moveTo>
                    <a:pt x="0" y="0"/>
                  </a:moveTo>
                  <a:lnTo>
                    <a:pt x="4482186" y="0"/>
                  </a:lnTo>
                  <a:lnTo>
                    <a:pt x="4482186" y="672978"/>
                  </a:lnTo>
                  <a:lnTo>
                    <a:pt x="0" y="672978"/>
                  </a:lnTo>
                  <a:close/>
                </a:path>
              </a:pathLst>
            </a:custGeom>
            <a:solidFill>
              <a:srgbClr val="FAF2E9"/>
            </a:solidFill>
            <a:ln w="19050" cap="sq">
              <a:solidFill>
                <a:srgbClr val="000000"/>
              </a:solidFill>
              <a:prstDash val="dash"/>
              <a:miter/>
            </a:ln>
          </p:spPr>
        </p:sp>
        <p:sp>
          <p:nvSpPr>
            <p:cNvPr id="4" name="TextBox 4"/>
            <p:cNvSpPr txBox="1"/>
            <p:nvPr/>
          </p:nvSpPr>
          <p:spPr>
            <a:xfrm>
              <a:off x="0" y="-47625"/>
              <a:ext cx="4482187" cy="720603"/>
            </a:xfrm>
            <a:prstGeom prst="rect">
              <a:avLst/>
            </a:prstGeom>
          </p:spPr>
          <p:txBody>
            <a:bodyPr lIns="50800" tIns="50800" rIns="50800" bIns="50800" rtlCol="0" anchor="ctr"/>
            <a:lstStyle/>
            <a:p>
              <a:pPr algn="l">
                <a:lnSpc>
                  <a:spcPts val="2659"/>
                </a:lnSpc>
              </a:pPr>
              <a:endParaRPr/>
            </a:p>
          </p:txBody>
        </p:sp>
      </p:grpSp>
      <p:sp>
        <p:nvSpPr>
          <p:cNvPr id="5" name="Freeform 5"/>
          <p:cNvSpPr/>
          <p:nvPr/>
        </p:nvSpPr>
        <p:spPr>
          <a:xfrm rot="63701">
            <a:off x="3509991" y="438282"/>
            <a:ext cx="10873769" cy="2174754"/>
          </a:xfrm>
          <a:custGeom>
            <a:avLst/>
            <a:gdLst/>
            <a:ahLst/>
            <a:cxnLst/>
            <a:rect l="l" t="t" r="r" b="b"/>
            <a:pathLst>
              <a:path w="10873769" h="2174754">
                <a:moveTo>
                  <a:pt x="0" y="0"/>
                </a:moveTo>
                <a:lnTo>
                  <a:pt x="10873768" y="0"/>
                </a:lnTo>
                <a:lnTo>
                  <a:pt x="10873768" y="2174754"/>
                </a:lnTo>
                <a:lnTo>
                  <a:pt x="0" y="21747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367452" y="5454955"/>
            <a:ext cx="7012969" cy="1829519"/>
            <a:chOff x="0" y="0"/>
            <a:chExt cx="1673067" cy="436464"/>
          </a:xfrm>
        </p:grpSpPr>
        <p:sp>
          <p:nvSpPr>
            <p:cNvPr id="7" name="Freeform 7"/>
            <p:cNvSpPr/>
            <p:nvPr/>
          </p:nvSpPr>
          <p:spPr>
            <a:xfrm>
              <a:off x="0" y="0"/>
              <a:ext cx="1673067" cy="436464"/>
            </a:xfrm>
            <a:custGeom>
              <a:avLst/>
              <a:gdLst/>
              <a:ahLst/>
              <a:cxnLst/>
              <a:rect l="l" t="t" r="r" b="b"/>
              <a:pathLst>
                <a:path w="1673067" h="436464">
                  <a:moveTo>
                    <a:pt x="12143" y="0"/>
                  </a:moveTo>
                  <a:lnTo>
                    <a:pt x="1660924" y="0"/>
                  </a:lnTo>
                  <a:cubicBezTo>
                    <a:pt x="1664144" y="0"/>
                    <a:pt x="1667233" y="1279"/>
                    <a:pt x="1669510" y="3557"/>
                  </a:cubicBezTo>
                  <a:cubicBezTo>
                    <a:pt x="1671788" y="5834"/>
                    <a:pt x="1673067" y="8923"/>
                    <a:pt x="1673067" y="12143"/>
                  </a:cubicBezTo>
                  <a:lnTo>
                    <a:pt x="1673067" y="424321"/>
                  </a:lnTo>
                  <a:cubicBezTo>
                    <a:pt x="1673067" y="427541"/>
                    <a:pt x="1671788" y="430630"/>
                    <a:pt x="1669510" y="432907"/>
                  </a:cubicBezTo>
                  <a:cubicBezTo>
                    <a:pt x="1667233" y="435185"/>
                    <a:pt x="1664144" y="436464"/>
                    <a:pt x="1660924" y="436464"/>
                  </a:cubicBezTo>
                  <a:lnTo>
                    <a:pt x="12143" y="436464"/>
                  </a:lnTo>
                  <a:cubicBezTo>
                    <a:pt x="8923" y="436464"/>
                    <a:pt x="5834" y="435185"/>
                    <a:pt x="3557" y="432907"/>
                  </a:cubicBezTo>
                  <a:cubicBezTo>
                    <a:pt x="1279" y="430630"/>
                    <a:pt x="0" y="427541"/>
                    <a:pt x="0" y="424321"/>
                  </a:cubicBezTo>
                  <a:lnTo>
                    <a:pt x="0" y="12143"/>
                  </a:lnTo>
                  <a:cubicBezTo>
                    <a:pt x="0" y="8923"/>
                    <a:pt x="1279" y="5834"/>
                    <a:pt x="3557" y="3557"/>
                  </a:cubicBezTo>
                  <a:cubicBezTo>
                    <a:pt x="5834" y="1279"/>
                    <a:pt x="8923" y="0"/>
                    <a:pt x="12143" y="0"/>
                  </a:cubicBezTo>
                  <a:close/>
                </a:path>
              </a:pathLst>
            </a:custGeom>
            <a:solidFill>
              <a:srgbClr val="6A9682"/>
            </a:solidFill>
          </p:spPr>
        </p:sp>
        <p:sp>
          <p:nvSpPr>
            <p:cNvPr id="8" name="TextBox 8"/>
            <p:cNvSpPr txBox="1"/>
            <p:nvPr/>
          </p:nvSpPr>
          <p:spPr>
            <a:xfrm>
              <a:off x="0" y="-123825"/>
              <a:ext cx="1673067" cy="560289"/>
            </a:xfrm>
            <a:prstGeom prst="rect">
              <a:avLst/>
            </a:prstGeom>
          </p:spPr>
          <p:txBody>
            <a:bodyPr lIns="50800" tIns="50800" rIns="50800" bIns="50800" rtlCol="0" anchor="ctr"/>
            <a:lstStyle/>
            <a:p>
              <a:pPr algn="ctr">
                <a:lnSpc>
                  <a:spcPts val="4199"/>
                </a:lnSpc>
              </a:pPr>
              <a:r>
                <a:rPr lang="en-US" sz="2999">
                  <a:solidFill>
                    <a:srgbClr val="000000"/>
                  </a:solidFill>
                  <a:latin typeface="Cranberry"/>
                  <a:ea typeface="Cranberry"/>
                  <a:cs typeface="Cranberry"/>
                  <a:sym typeface="Cranberry"/>
                </a:rPr>
                <a:t>Plan de Gestión Integral de Residuos Generados en la Atención en Salud y otras Actividades:</a:t>
              </a:r>
            </a:p>
          </p:txBody>
        </p:sp>
      </p:grpSp>
      <p:grpSp>
        <p:nvGrpSpPr>
          <p:cNvPr id="9" name="Group 9"/>
          <p:cNvGrpSpPr/>
          <p:nvPr/>
        </p:nvGrpSpPr>
        <p:grpSpPr>
          <a:xfrm>
            <a:off x="11822984" y="5145349"/>
            <a:ext cx="4542560" cy="1922671"/>
            <a:chOff x="0" y="-73862"/>
            <a:chExt cx="1083708" cy="458687"/>
          </a:xfrm>
        </p:grpSpPr>
        <p:sp>
          <p:nvSpPr>
            <p:cNvPr id="10" name="Freeform 10"/>
            <p:cNvSpPr/>
            <p:nvPr/>
          </p:nvSpPr>
          <p:spPr>
            <a:xfrm>
              <a:off x="0" y="0"/>
              <a:ext cx="1083708" cy="315812"/>
            </a:xfrm>
            <a:custGeom>
              <a:avLst/>
              <a:gdLst/>
              <a:ahLst/>
              <a:cxnLst/>
              <a:rect l="l" t="t" r="r" b="b"/>
              <a:pathLst>
                <a:path w="1083708" h="315812">
                  <a:moveTo>
                    <a:pt x="18747" y="0"/>
                  </a:moveTo>
                  <a:lnTo>
                    <a:pt x="1064960" y="0"/>
                  </a:lnTo>
                  <a:cubicBezTo>
                    <a:pt x="1069932" y="0"/>
                    <a:pt x="1074701" y="1975"/>
                    <a:pt x="1078217" y="5491"/>
                  </a:cubicBezTo>
                  <a:cubicBezTo>
                    <a:pt x="1081733" y="9007"/>
                    <a:pt x="1083708" y="13775"/>
                    <a:pt x="1083708" y="18747"/>
                  </a:cubicBezTo>
                  <a:lnTo>
                    <a:pt x="1083708" y="297065"/>
                  </a:lnTo>
                  <a:cubicBezTo>
                    <a:pt x="1083708" y="302037"/>
                    <a:pt x="1081733" y="306805"/>
                    <a:pt x="1078217" y="310321"/>
                  </a:cubicBezTo>
                  <a:cubicBezTo>
                    <a:pt x="1074701" y="313837"/>
                    <a:pt x="1069932" y="315812"/>
                    <a:pt x="1064960" y="315812"/>
                  </a:cubicBezTo>
                  <a:lnTo>
                    <a:pt x="18747" y="315812"/>
                  </a:lnTo>
                  <a:cubicBezTo>
                    <a:pt x="13775" y="315812"/>
                    <a:pt x="9007" y="313837"/>
                    <a:pt x="5491" y="310321"/>
                  </a:cubicBezTo>
                  <a:cubicBezTo>
                    <a:pt x="1975" y="306805"/>
                    <a:pt x="0" y="302037"/>
                    <a:pt x="0" y="297065"/>
                  </a:cubicBezTo>
                  <a:lnTo>
                    <a:pt x="0" y="18747"/>
                  </a:lnTo>
                  <a:cubicBezTo>
                    <a:pt x="0" y="13775"/>
                    <a:pt x="1975" y="9007"/>
                    <a:pt x="5491" y="5491"/>
                  </a:cubicBezTo>
                  <a:cubicBezTo>
                    <a:pt x="9007" y="1975"/>
                    <a:pt x="13775" y="0"/>
                    <a:pt x="18747" y="0"/>
                  </a:cubicBezTo>
                  <a:close/>
                </a:path>
              </a:pathLst>
            </a:custGeom>
            <a:solidFill>
              <a:srgbClr val="6A9682"/>
            </a:solidFill>
          </p:spPr>
        </p:sp>
        <p:sp>
          <p:nvSpPr>
            <p:cNvPr id="11" name="TextBox 11"/>
            <p:cNvSpPr txBox="1"/>
            <p:nvPr/>
          </p:nvSpPr>
          <p:spPr>
            <a:xfrm>
              <a:off x="0" y="-73862"/>
              <a:ext cx="1083708" cy="458687"/>
            </a:xfrm>
            <a:prstGeom prst="rect">
              <a:avLst/>
            </a:prstGeom>
          </p:spPr>
          <p:txBody>
            <a:bodyPr lIns="50800" tIns="50800" rIns="50800" bIns="50800" rtlCol="0" anchor="ctr"/>
            <a:lstStyle/>
            <a:p>
              <a:pPr algn="ctr">
                <a:lnSpc>
                  <a:spcPts val="4899"/>
                </a:lnSpc>
              </a:pPr>
              <a:r>
                <a:rPr lang="en-US" sz="3499" dirty="0" err="1">
                  <a:solidFill>
                    <a:srgbClr val="000000"/>
                  </a:solidFill>
                  <a:latin typeface="Cranberry"/>
                  <a:ea typeface="Cranberry"/>
                  <a:cs typeface="Cranberry"/>
                  <a:sym typeface="Cranberry"/>
                </a:rPr>
                <a:t>Hospitales</a:t>
              </a:r>
              <a:r>
                <a:rPr lang="en-US" sz="3499" dirty="0">
                  <a:solidFill>
                    <a:srgbClr val="000000"/>
                  </a:solidFill>
                  <a:latin typeface="Cranberry"/>
                  <a:ea typeface="Cranberry"/>
                  <a:cs typeface="Cranberry"/>
                  <a:sym typeface="Cranberry"/>
                </a:rPr>
                <a:t> </a:t>
              </a:r>
              <a:r>
                <a:rPr lang="en-US" sz="3499" dirty="0" err="1">
                  <a:solidFill>
                    <a:srgbClr val="000000"/>
                  </a:solidFill>
                  <a:latin typeface="Cranberry"/>
                  <a:ea typeface="Cranberry"/>
                  <a:cs typeface="Cranberry"/>
                  <a:sym typeface="Cranberry"/>
                </a:rPr>
                <a:t>verdes</a:t>
              </a:r>
              <a:r>
                <a:rPr lang="en-US" sz="3499" dirty="0">
                  <a:solidFill>
                    <a:srgbClr val="000000"/>
                  </a:solidFill>
                  <a:latin typeface="Cranberry"/>
                  <a:ea typeface="Cranberry"/>
                  <a:cs typeface="Cranberry"/>
                  <a:sym typeface="Cranberry"/>
                </a:rPr>
                <a:t> y </a:t>
              </a:r>
              <a:r>
                <a:rPr lang="en-US" sz="3499" dirty="0" err="1">
                  <a:solidFill>
                    <a:srgbClr val="000000"/>
                  </a:solidFill>
                  <a:latin typeface="Cranberry"/>
                  <a:ea typeface="Cranberry"/>
                  <a:cs typeface="Cranberry"/>
                  <a:sym typeface="Cranberry"/>
                </a:rPr>
                <a:t>saludables</a:t>
              </a:r>
              <a:r>
                <a:rPr lang="en-US" sz="3499" dirty="0">
                  <a:solidFill>
                    <a:srgbClr val="000000"/>
                  </a:solidFill>
                  <a:latin typeface="Cranberry"/>
                  <a:ea typeface="Cranberry"/>
                  <a:cs typeface="Cranberry"/>
                  <a:sym typeface="Cranberry"/>
                </a:rPr>
                <a:t>:</a:t>
              </a:r>
            </a:p>
          </p:txBody>
        </p:sp>
      </p:grpSp>
      <p:sp>
        <p:nvSpPr>
          <p:cNvPr id="12" name="Freeform 12"/>
          <p:cNvSpPr/>
          <p:nvPr/>
        </p:nvSpPr>
        <p:spPr>
          <a:xfrm rot="2215022">
            <a:off x="601737" y="5331166"/>
            <a:ext cx="853926" cy="650536"/>
          </a:xfrm>
          <a:custGeom>
            <a:avLst/>
            <a:gdLst/>
            <a:ahLst/>
            <a:cxnLst/>
            <a:rect l="l" t="t" r="r" b="b"/>
            <a:pathLst>
              <a:path w="853926" h="650536">
                <a:moveTo>
                  <a:pt x="0" y="0"/>
                </a:moveTo>
                <a:lnTo>
                  <a:pt x="853926" y="0"/>
                </a:lnTo>
                <a:lnTo>
                  <a:pt x="853926" y="650536"/>
                </a:lnTo>
                <a:lnTo>
                  <a:pt x="0" y="650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8100000" flipV="1">
            <a:off x="16177680" y="5348716"/>
            <a:ext cx="963241" cy="733814"/>
          </a:xfrm>
          <a:custGeom>
            <a:avLst/>
            <a:gdLst/>
            <a:ahLst/>
            <a:cxnLst/>
            <a:rect l="l" t="t" r="r" b="b"/>
            <a:pathLst>
              <a:path w="963241" h="733814">
                <a:moveTo>
                  <a:pt x="0" y="733815"/>
                </a:moveTo>
                <a:lnTo>
                  <a:pt x="963241" y="733815"/>
                </a:lnTo>
                <a:lnTo>
                  <a:pt x="963241" y="0"/>
                </a:lnTo>
                <a:lnTo>
                  <a:pt x="0" y="0"/>
                </a:lnTo>
                <a:lnTo>
                  <a:pt x="0" y="733815"/>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3490776" y="7284474"/>
            <a:ext cx="4418039" cy="2032920"/>
          </a:xfrm>
          <a:custGeom>
            <a:avLst/>
            <a:gdLst/>
            <a:ahLst/>
            <a:cxnLst/>
            <a:rect l="l" t="t" r="r" b="b"/>
            <a:pathLst>
              <a:path w="4418039" h="2032920">
                <a:moveTo>
                  <a:pt x="0" y="0"/>
                </a:moveTo>
                <a:lnTo>
                  <a:pt x="4418039" y="0"/>
                </a:lnTo>
                <a:lnTo>
                  <a:pt x="4418039" y="2032920"/>
                </a:lnTo>
                <a:lnTo>
                  <a:pt x="0" y="2032920"/>
                </a:lnTo>
                <a:lnTo>
                  <a:pt x="0" y="0"/>
                </a:lnTo>
                <a:close/>
              </a:path>
            </a:pathLst>
          </a:custGeom>
          <a:blipFill>
            <a:blip r:embed="rId7"/>
            <a:stretch>
              <a:fillRect t="-23308" b="-19582"/>
            </a:stretch>
          </a:blipFill>
        </p:spPr>
      </p:sp>
      <p:sp>
        <p:nvSpPr>
          <p:cNvPr id="16" name="Freeform 16"/>
          <p:cNvSpPr/>
          <p:nvPr/>
        </p:nvSpPr>
        <p:spPr>
          <a:xfrm>
            <a:off x="11049611" y="7007339"/>
            <a:ext cx="5745502" cy="1991826"/>
          </a:xfrm>
          <a:custGeom>
            <a:avLst/>
            <a:gdLst/>
            <a:ahLst/>
            <a:cxnLst/>
            <a:rect l="l" t="t" r="r" b="b"/>
            <a:pathLst>
              <a:path w="5745502" h="1991826">
                <a:moveTo>
                  <a:pt x="0" y="0"/>
                </a:moveTo>
                <a:lnTo>
                  <a:pt x="5745503" y="0"/>
                </a:lnTo>
                <a:lnTo>
                  <a:pt x="5745503" y="1991827"/>
                </a:lnTo>
                <a:lnTo>
                  <a:pt x="0" y="1991827"/>
                </a:lnTo>
                <a:lnTo>
                  <a:pt x="0" y="0"/>
                </a:lnTo>
                <a:close/>
              </a:path>
            </a:pathLst>
          </a:custGeom>
          <a:blipFill>
            <a:blip r:embed="rId8"/>
            <a:stretch>
              <a:fillRect t="-1864" b="-10001"/>
            </a:stretch>
          </a:blipFill>
        </p:spPr>
      </p:sp>
      <p:sp>
        <p:nvSpPr>
          <p:cNvPr id="17" name="TextBox 17"/>
          <p:cNvSpPr txBox="1"/>
          <p:nvPr/>
        </p:nvSpPr>
        <p:spPr>
          <a:xfrm>
            <a:off x="716342" y="2800895"/>
            <a:ext cx="17018302" cy="2082371"/>
          </a:xfrm>
          <a:prstGeom prst="rect">
            <a:avLst/>
          </a:prstGeom>
        </p:spPr>
        <p:txBody>
          <a:bodyPr lIns="0" tIns="0" rIns="0" bIns="0" rtlCol="0" anchor="t">
            <a:spAutoFit/>
          </a:bodyPr>
          <a:lstStyle/>
          <a:p>
            <a:pPr algn="ctr">
              <a:lnSpc>
                <a:spcPts val="3348"/>
              </a:lnSpc>
              <a:spcBef>
                <a:spcPct val="0"/>
              </a:spcBef>
            </a:pPr>
            <a:r>
              <a:rPr lang="en-US" sz="2391">
                <a:solidFill>
                  <a:srgbClr val="000000"/>
                </a:solidFill>
                <a:latin typeface="Century Gothic Paneuropean"/>
                <a:ea typeface="Century Gothic Paneuropean"/>
                <a:cs typeface="Century Gothic Paneuropean"/>
                <a:sym typeface="Century Gothic Paneuropean"/>
              </a:rPr>
              <a:t>La E.S.E. Hospital San Francisco de Viotá se compromete con el enriquecimiento, mejoramiento, protección y conservación de los componentes ambientales de su entorno, haciendo énfasis en el manejo de residuos hospitalarios, el uso eficiente de los recursos agua y energía, promoviendo la prevención de la contaminación y su uso racional, desarrollando programas institucionales con las partes interesadas para disminuir los impactos derivados del desarrollo de las actividades generadas por la prestación de servicios de salud.</a:t>
            </a:r>
          </a:p>
        </p:txBody>
      </p:sp>
      <p:sp>
        <p:nvSpPr>
          <p:cNvPr id="18" name="TextBox 18"/>
          <p:cNvSpPr txBox="1"/>
          <p:nvPr/>
        </p:nvSpPr>
        <p:spPr>
          <a:xfrm>
            <a:off x="2350261" y="-137134"/>
            <a:ext cx="14444853" cy="2287270"/>
          </a:xfrm>
          <a:prstGeom prst="rect">
            <a:avLst/>
          </a:prstGeom>
        </p:spPr>
        <p:txBody>
          <a:bodyPr lIns="0" tIns="0" rIns="0" bIns="0" rtlCol="0" anchor="t">
            <a:spAutoFit/>
          </a:bodyPr>
          <a:lstStyle/>
          <a:p>
            <a:pPr marL="0" lvl="0" indent="0" algn="ctr">
              <a:lnSpc>
                <a:spcPts val="8359"/>
              </a:lnSpc>
            </a:pPr>
            <a:r>
              <a:rPr lang="en-US" sz="7599" dirty="0">
                <a:solidFill>
                  <a:srgbClr val="034D4F"/>
                </a:solidFill>
                <a:latin typeface="Cranberry"/>
                <a:ea typeface="Cranberry"/>
                <a:cs typeface="Cranberry"/>
                <a:sym typeface="Cranberry"/>
              </a:rPr>
              <a:t>ESTRUCTURA DE ORGANIZACION FUNCIONAL </a:t>
            </a:r>
          </a:p>
        </p:txBody>
      </p:sp>
      <p:grpSp>
        <p:nvGrpSpPr>
          <p:cNvPr id="19" name="Group 19"/>
          <p:cNvGrpSpPr/>
          <p:nvPr/>
        </p:nvGrpSpPr>
        <p:grpSpPr>
          <a:xfrm>
            <a:off x="191091" y="9028666"/>
            <a:ext cx="3456378" cy="1174419"/>
            <a:chOff x="0" y="0"/>
            <a:chExt cx="3277159" cy="1113523"/>
          </a:xfrm>
        </p:grpSpPr>
        <p:sp>
          <p:nvSpPr>
            <p:cNvPr id="20" name="Freeform 20"/>
            <p:cNvSpPr/>
            <p:nvPr/>
          </p:nvSpPr>
          <p:spPr>
            <a:xfrm>
              <a:off x="0" y="0"/>
              <a:ext cx="3277108" cy="1113536"/>
            </a:xfrm>
            <a:custGeom>
              <a:avLst/>
              <a:gdLst/>
              <a:ahLst/>
              <a:cxnLst/>
              <a:rect l="l" t="t" r="r" b="b"/>
              <a:pathLst>
                <a:path w="3277108" h="1113536">
                  <a:moveTo>
                    <a:pt x="0" y="0"/>
                  </a:moveTo>
                  <a:lnTo>
                    <a:pt x="3277108" y="0"/>
                  </a:lnTo>
                  <a:lnTo>
                    <a:pt x="3277108" y="1113536"/>
                  </a:lnTo>
                  <a:lnTo>
                    <a:pt x="0" y="1113536"/>
                  </a:lnTo>
                  <a:lnTo>
                    <a:pt x="0" y="0"/>
                  </a:lnTo>
                  <a:close/>
                </a:path>
              </a:pathLst>
            </a:custGeom>
            <a:blipFill>
              <a:blip r:embed="rId9"/>
              <a:stretch>
                <a:fillRect r="-3594" b="-30009"/>
              </a:stretch>
            </a:blipFill>
          </p:spPr>
        </p:sp>
      </p:grpSp>
      <p:grpSp>
        <p:nvGrpSpPr>
          <p:cNvPr id="21" name="Group 21"/>
          <p:cNvGrpSpPr/>
          <p:nvPr/>
        </p:nvGrpSpPr>
        <p:grpSpPr>
          <a:xfrm>
            <a:off x="4848155" y="9676625"/>
            <a:ext cx="902202" cy="165208"/>
            <a:chOff x="0" y="0"/>
            <a:chExt cx="855421" cy="156642"/>
          </a:xfrm>
        </p:grpSpPr>
        <p:sp>
          <p:nvSpPr>
            <p:cNvPr id="22" name="Freeform 22"/>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23" name="Freeform 23"/>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sp>
        <p:nvSpPr>
          <p:cNvPr id="24" name="TextBox 24"/>
          <p:cNvSpPr txBox="1"/>
          <p:nvPr/>
        </p:nvSpPr>
        <p:spPr>
          <a:xfrm>
            <a:off x="6221441" y="9496425"/>
            <a:ext cx="8186428" cy="630517"/>
          </a:xfrm>
          <a:prstGeom prst="rect">
            <a:avLst/>
          </a:prstGeom>
        </p:spPr>
        <p:txBody>
          <a:bodyPr lIns="0" tIns="0" rIns="0" bIns="0" rtlCol="0" anchor="t">
            <a:spAutoFit/>
          </a:bodyPr>
          <a:lstStyle/>
          <a:p>
            <a:pPr algn="l">
              <a:lnSpc>
                <a:spcPts val="4368"/>
              </a:lnSpc>
            </a:pPr>
            <a:r>
              <a:rPr lang="en-US" sz="3640">
                <a:solidFill>
                  <a:srgbClr val="0070C0"/>
                </a:solidFill>
                <a:latin typeface="Century Gothic Paneuropean"/>
                <a:ea typeface="Century Gothic Paneuropean"/>
                <a:cs typeface="Century Gothic Paneuropean"/>
                <a:sym typeface="Century Gothic Paneuropean"/>
              </a:rPr>
              <a:t>“Profesionales en Humanidad”</a:t>
            </a:r>
          </a:p>
        </p:txBody>
      </p:sp>
      <p:grpSp>
        <p:nvGrpSpPr>
          <p:cNvPr id="25" name="Group 25"/>
          <p:cNvGrpSpPr/>
          <p:nvPr/>
        </p:nvGrpSpPr>
        <p:grpSpPr>
          <a:xfrm>
            <a:off x="13321776" y="9759229"/>
            <a:ext cx="902202" cy="165208"/>
            <a:chOff x="0" y="0"/>
            <a:chExt cx="855421" cy="156642"/>
          </a:xfrm>
        </p:grpSpPr>
        <p:sp>
          <p:nvSpPr>
            <p:cNvPr id="26" name="Freeform 26"/>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27" name="Freeform 27"/>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grpSp>
        <p:nvGrpSpPr>
          <p:cNvPr id="28" name="Group 28"/>
          <p:cNvGrpSpPr/>
          <p:nvPr/>
        </p:nvGrpSpPr>
        <p:grpSpPr>
          <a:xfrm>
            <a:off x="17066547" y="8403853"/>
            <a:ext cx="1137833" cy="1799233"/>
            <a:chOff x="0" y="0"/>
            <a:chExt cx="792264" cy="1252792"/>
          </a:xfrm>
        </p:grpSpPr>
        <p:sp>
          <p:nvSpPr>
            <p:cNvPr id="29" name="Freeform 29"/>
            <p:cNvSpPr/>
            <p:nvPr/>
          </p:nvSpPr>
          <p:spPr>
            <a:xfrm>
              <a:off x="0" y="0"/>
              <a:ext cx="792226" cy="1252855"/>
            </a:xfrm>
            <a:custGeom>
              <a:avLst/>
              <a:gdLst/>
              <a:ahLst/>
              <a:cxnLst/>
              <a:rect l="l" t="t" r="r" b="b"/>
              <a:pathLst>
                <a:path w="792226" h="1252855">
                  <a:moveTo>
                    <a:pt x="0" y="0"/>
                  </a:moveTo>
                  <a:lnTo>
                    <a:pt x="792226" y="0"/>
                  </a:lnTo>
                  <a:lnTo>
                    <a:pt x="792226" y="1252855"/>
                  </a:lnTo>
                  <a:lnTo>
                    <a:pt x="0" y="1252855"/>
                  </a:lnTo>
                  <a:lnTo>
                    <a:pt x="0" y="0"/>
                  </a:lnTo>
                  <a:close/>
                </a:path>
              </a:pathLst>
            </a:custGeom>
            <a:blipFill>
              <a:blip r:embed="rId10"/>
              <a:stretch>
                <a:fillRect r="-11" b="5"/>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22841" y="-392084"/>
            <a:ext cx="11871597" cy="9853311"/>
          </a:xfrm>
          <a:custGeom>
            <a:avLst/>
            <a:gdLst/>
            <a:ahLst/>
            <a:cxnLst/>
            <a:rect l="l" t="t" r="r" b="b"/>
            <a:pathLst>
              <a:path w="11871597" h="9853311">
                <a:moveTo>
                  <a:pt x="0" y="0"/>
                </a:moveTo>
                <a:lnTo>
                  <a:pt x="11871597" y="0"/>
                </a:lnTo>
                <a:lnTo>
                  <a:pt x="11871597" y="9853312"/>
                </a:lnTo>
                <a:lnTo>
                  <a:pt x="0" y="9853312"/>
                </a:lnTo>
                <a:lnTo>
                  <a:pt x="0" y="0"/>
                </a:lnTo>
                <a:close/>
              </a:path>
            </a:pathLst>
          </a:custGeom>
          <a:blipFill>
            <a:blip r:embed="rId2"/>
            <a:stretch>
              <a:fillRect l="-4024" r="-51775"/>
            </a:stretch>
          </a:blipFill>
        </p:spPr>
      </p:sp>
      <p:sp>
        <p:nvSpPr>
          <p:cNvPr id="3" name="Freeform 3"/>
          <p:cNvSpPr/>
          <p:nvPr/>
        </p:nvSpPr>
        <p:spPr>
          <a:xfrm>
            <a:off x="10012439" y="1725201"/>
            <a:ext cx="7858958" cy="4558196"/>
          </a:xfrm>
          <a:custGeom>
            <a:avLst/>
            <a:gdLst/>
            <a:ahLst/>
            <a:cxnLst/>
            <a:rect l="l" t="t" r="r" b="b"/>
            <a:pathLst>
              <a:path w="7858958" h="4558196">
                <a:moveTo>
                  <a:pt x="0" y="0"/>
                </a:moveTo>
                <a:lnTo>
                  <a:pt x="7858959" y="0"/>
                </a:lnTo>
                <a:lnTo>
                  <a:pt x="7858959" y="4558196"/>
                </a:lnTo>
                <a:lnTo>
                  <a:pt x="0" y="4558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66035" y="6187851"/>
            <a:ext cx="6044852" cy="3177831"/>
          </a:xfrm>
          <a:custGeom>
            <a:avLst/>
            <a:gdLst/>
            <a:ahLst/>
            <a:cxnLst/>
            <a:rect l="l" t="t" r="r" b="b"/>
            <a:pathLst>
              <a:path w="6044852" h="3177831">
                <a:moveTo>
                  <a:pt x="0" y="0"/>
                </a:moveTo>
                <a:lnTo>
                  <a:pt x="6044851" y="0"/>
                </a:lnTo>
                <a:lnTo>
                  <a:pt x="6044851" y="3177831"/>
                </a:lnTo>
                <a:lnTo>
                  <a:pt x="0" y="3177831"/>
                </a:lnTo>
                <a:lnTo>
                  <a:pt x="0" y="0"/>
                </a:lnTo>
                <a:close/>
              </a:path>
            </a:pathLst>
          </a:custGeom>
          <a:blipFill>
            <a:blip r:embed="rId5"/>
            <a:stretch>
              <a:fillRect l="-226" r="-226"/>
            </a:stretch>
          </a:blipFill>
        </p:spPr>
      </p:sp>
      <p:sp>
        <p:nvSpPr>
          <p:cNvPr id="5" name="Freeform 5"/>
          <p:cNvSpPr/>
          <p:nvPr/>
        </p:nvSpPr>
        <p:spPr>
          <a:xfrm>
            <a:off x="-2107746" y="-1121073"/>
            <a:ext cx="11838704" cy="12838672"/>
          </a:xfrm>
          <a:custGeom>
            <a:avLst/>
            <a:gdLst/>
            <a:ahLst/>
            <a:cxnLst/>
            <a:rect l="l" t="t" r="r" b="b"/>
            <a:pathLst>
              <a:path w="11838704" h="12838672">
                <a:moveTo>
                  <a:pt x="0" y="0"/>
                </a:moveTo>
                <a:lnTo>
                  <a:pt x="11838705" y="0"/>
                </a:lnTo>
                <a:lnTo>
                  <a:pt x="11838705" y="12838672"/>
                </a:lnTo>
                <a:lnTo>
                  <a:pt x="0" y="12838672"/>
                </a:lnTo>
                <a:lnTo>
                  <a:pt x="0" y="0"/>
                </a:lnTo>
                <a:close/>
              </a:path>
            </a:pathLst>
          </a:custGeom>
          <a:blipFill>
            <a:blip r:embed="rId6"/>
            <a:stretch>
              <a:fillRect r="-7263"/>
            </a:stretch>
          </a:blipFill>
        </p:spPr>
      </p:sp>
      <p:sp>
        <p:nvSpPr>
          <p:cNvPr id="6" name="Freeform 6"/>
          <p:cNvSpPr/>
          <p:nvPr/>
        </p:nvSpPr>
        <p:spPr>
          <a:xfrm>
            <a:off x="5191437" y="101130"/>
            <a:ext cx="7453602" cy="1490720"/>
          </a:xfrm>
          <a:custGeom>
            <a:avLst/>
            <a:gdLst/>
            <a:ahLst/>
            <a:cxnLst/>
            <a:rect l="l" t="t" r="r" b="b"/>
            <a:pathLst>
              <a:path w="7453602" h="1490720">
                <a:moveTo>
                  <a:pt x="0" y="0"/>
                </a:moveTo>
                <a:lnTo>
                  <a:pt x="7453603" y="0"/>
                </a:lnTo>
                <a:lnTo>
                  <a:pt x="7453603" y="1490721"/>
                </a:lnTo>
                <a:lnTo>
                  <a:pt x="0" y="14907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3811607" y="198026"/>
            <a:ext cx="11166341" cy="1136650"/>
          </a:xfrm>
          <a:prstGeom prst="rect">
            <a:avLst/>
          </a:prstGeom>
        </p:spPr>
        <p:txBody>
          <a:bodyPr lIns="0" tIns="0" rIns="0" bIns="0" rtlCol="0" anchor="t">
            <a:spAutoFit/>
          </a:bodyPr>
          <a:lstStyle/>
          <a:p>
            <a:pPr marL="0" lvl="0" indent="0" algn="ctr">
              <a:lnSpc>
                <a:spcPts val="7699"/>
              </a:lnSpc>
            </a:pPr>
            <a:r>
              <a:rPr lang="en-US" sz="6999">
                <a:solidFill>
                  <a:srgbClr val="034D4F"/>
                </a:solidFill>
                <a:latin typeface="Cranberry"/>
                <a:ea typeface="Cranberry"/>
                <a:cs typeface="Cranberry"/>
                <a:sym typeface="Cranberry"/>
              </a:rPr>
              <a:t>CONTROL Y SEGUIMIENTO </a:t>
            </a:r>
          </a:p>
        </p:txBody>
      </p:sp>
      <p:sp>
        <p:nvSpPr>
          <p:cNvPr id="8" name="TextBox 8"/>
          <p:cNvSpPr txBox="1"/>
          <p:nvPr/>
        </p:nvSpPr>
        <p:spPr>
          <a:xfrm>
            <a:off x="8447743" y="3508201"/>
            <a:ext cx="11166341" cy="1136650"/>
          </a:xfrm>
          <a:prstGeom prst="rect">
            <a:avLst/>
          </a:prstGeom>
        </p:spPr>
        <p:txBody>
          <a:bodyPr lIns="0" tIns="0" rIns="0" bIns="0" rtlCol="0" anchor="t">
            <a:spAutoFit/>
          </a:bodyPr>
          <a:lstStyle/>
          <a:p>
            <a:pPr marL="0" lvl="0" indent="0" algn="ctr">
              <a:lnSpc>
                <a:spcPts val="7699"/>
              </a:lnSpc>
            </a:pPr>
            <a:r>
              <a:rPr lang="en-US" sz="6999">
                <a:solidFill>
                  <a:srgbClr val="034D4F"/>
                </a:solidFill>
                <a:latin typeface="Cranberry"/>
                <a:ea typeface="Cranberry"/>
                <a:cs typeface="Cranberry"/>
                <a:sym typeface="Cranberry"/>
              </a:rPr>
              <a:t>COMITE DE GAGAS </a:t>
            </a:r>
          </a:p>
        </p:txBody>
      </p:sp>
      <p:sp>
        <p:nvSpPr>
          <p:cNvPr id="9" name="TextBox 9"/>
          <p:cNvSpPr txBox="1"/>
          <p:nvPr/>
        </p:nvSpPr>
        <p:spPr>
          <a:xfrm>
            <a:off x="508635" y="1759699"/>
            <a:ext cx="8997612" cy="7749078"/>
          </a:xfrm>
          <a:prstGeom prst="rect">
            <a:avLst/>
          </a:prstGeom>
        </p:spPr>
        <p:txBody>
          <a:bodyPr lIns="0" tIns="0" rIns="0" bIns="0" rtlCol="0" anchor="t">
            <a:spAutoFit/>
          </a:bodyPr>
          <a:lstStyle/>
          <a:p>
            <a:pPr algn="ctr">
              <a:lnSpc>
                <a:spcPts val="3618"/>
              </a:lnSpc>
              <a:spcBef>
                <a:spcPct val="0"/>
              </a:spcBef>
            </a:pPr>
            <a:r>
              <a:rPr lang="en-US" sz="3066">
                <a:solidFill>
                  <a:srgbClr val="000000"/>
                </a:solidFill>
                <a:latin typeface="TT Fors"/>
                <a:ea typeface="TT Fors"/>
                <a:cs typeface="TT Fors"/>
                <a:sym typeface="TT Fors"/>
              </a:rPr>
              <a:t>El seguimiento de la política lo realizará el Grupo de Gestión Ambiental y Sanitaria (GAGAS) será responsable de implementar, promover y difundir los mecanismos de prevención, control y mejora continua, establecidos en esta política. Además, se encargará de monitorear el cumplimiento de los objetivos ambientales y asegurar que todas las áreas del hospital se adhieran a los lineamientos. Todos los trabajadores tendrán un papel activo y participativo en las campañas de sensibilización y formación, contribuyendo con su compromiso al cumplimiento de los objetivos ambientales. La participación proactiva del personal será esencial para fomentar una cultura institucional de sostenibilidad y responsabilidad ambiental.</a:t>
            </a:r>
          </a:p>
          <a:p>
            <a:pPr algn="ctr">
              <a:lnSpc>
                <a:spcPts val="3618"/>
              </a:lnSpc>
              <a:spcBef>
                <a:spcPct val="0"/>
              </a:spcBef>
            </a:pPr>
            <a:endParaRPr lang="en-US" sz="3066">
              <a:solidFill>
                <a:srgbClr val="000000"/>
              </a:solidFill>
              <a:latin typeface="TT Fors"/>
              <a:ea typeface="TT Fors"/>
              <a:cs typeface="TT Fors"/>
              <a:sym typeface="TT Fors"/>
            </a:endParaRPr>
          </a:p>
        </p:txBody>
      </p:sp>
      <p:grpSp>
        <p:nvGrpSpPr>
          <p:cNvPr id="10" name="Group 10"/>
          <p:cNvGrpSpPr/>
          <p:nvPr/>
        </p:nvGrpSpPr>
        <p:grpSpPr>
          <a:xfrm>
            <a:off x="191091" y="9028666"/>
            <a:ext cx="3456378" cy="1174419"/>
            <a:chOff x="0" y="0"/>
            <a:chExt cx="3277159" cy="1113523"/>
          </a:xfrm>
        </p:grpSpPr>
        <p:sp>
          <p:nvSpPr>
            <p:cNvPr id="11" name="Freeform 11"/>
            <p:cNvSpPr/>
            <p:nvPr/>
          </p:nvSpPr>
          <p:spPr>
            <a:xfrm>
              <a:off x="0" y="0"/>
              <a:ext cx="3277108" cy="1113536"/>
            </a:xfrm>
            <a:custGeom>
              <a:avLst/>
              <a:gdLst/>
              <a:ahLst/>
              <a:cxnLst/>
              <a:rect l="l" t="t" r="r" b="b"/>
              <a:pathLst>
                <a:path w="3277108" h="1113536">
                  <a:moveTo>
                    <a:pt x="0" y="0"/>
                  </a:moveTo>
                  <a:lnTo>
                    <a:pt x="3277108" y="0"/>
                  </a:lnTo>
                  <a:lnTo>
                    <a:pt x="3277108" y="1113536"/>
                  </a:lnTo>
                  <a:lnTo>
                    <a:pt x="0" y="1113536"/>
                  </a:lnTo>
                  <a:lnTo>
                    <a:pt x="0" y="0"/>
                  </a:lnTo>
                  <a:close/>
                </a:path>
              </a:pathLst>
            </a:custGeom>
            <a:blipFill>
              <a:blip r:embed="rId9"/>
              <a:stretch>
                <a:fillRect r="-3594" b="-30009"/>
              </a:stretch>
            </a:blipFill>
          </p:spPr>
        </p:sp>
      </p:grpSp>
      <p:grpSp>
        <p:nvGrpSpPr>
          <p:cNvPr id="12" name="Group 12"/>
          <p:cNvGrpSpPr/>
          <p:nvPr/>
        </p:nvGrpSpPr>
        <p:grpSpPr>
          <a:xfrm>
            <a:off x="4848155" y="9676625"/>
            <a:ext cx="902202" cy="165208"/>
            <a:chOff x="0" y="0"/>
            <a:chExt cx="855421" cy="156642"/>
          </a:xfrm>
        </p:grpSpPr>
        <p:sp>
          <p:nvSpPr>
            <p:cNvPr id="13" name="Freeform 13"/>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14" name="Freeform 14"/>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sp>
        <p:nvSpPr>
          <p:cNvPr id="15" name="TextBox 15"/>
          <p:cNvSpPr txBox="1"/>
          <p:nvPr/>
        </p:nvSpPr>
        <p:spPr>
          <a:xfrm>
            <a:off x="6221441" y="9496425"/>
            <a:ext cx="8186428" cy="552671"/>
          </a:xfrm>
          <a:prstGeom prst="rect">
            <a:avLst/>
          </a:prstGeom>
        </p:spPr>
        <p:txBody>
          <a:bodyPr lIns="0" tIns="0" rIns="0" bIns="0" rtlCol="0" anchor="t">
            <a:spAutoFit/>
          </a:bodyPr>
          <a:lstStyle/>
          <a:p>
            <a:pPr algn="l">
              <a:lnSpc>
                <a:spcPts val="4368"/>
              </a:lnSpc>
            </a:pPr>
            <a:r>
              <a:rPr lang="en-US" sz="3640">
                <a:solidFill>
                  <a:srgbClr val="0070C0"/>
                </a:solidFill>
                <a:latin typeface="Century Gothic Paneuropean"/>
                <a:ea typeface="Century Gothic Paneuropean"/>
                <a:cs typeface="Century Gothic Paneuropean"/>
                <a:sym typeface="Century Gothic Paneuropean"/>
              </a:rPr>
              <a:t>“Profesionales en Humanidad”</a:t>
            </a:r>
          </a:p>
        </p:txBody>
      </p:sp>
      <p:grpSp>
        <p:nvGrpSpPr>
          <p:cNvPr id="16" name="Group 16"/>
          <p:cNvGrpSpPr/>
          <p:nvPr/>
        </p:nvGrpSpPr>
        <p:grpSpPr>
          <a:xfrm>
            <a:off x="13321776" y="9759229"/>
            <a:ext cx="902202" cy="165208"/>
            <a:chOff x="0" y="0"/>
            <a:chExt cx="855421" cy="156642"/>
          </a:xfrm>
        </p:grpSpPr>
        <p:sp>
          <p:nvSpPr>
            <p:cNvPr id="17" name="Freeform 17"/>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18" name="Freeform 18"/>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grpSp>
        <p:nvGrpSpPr>
          <p:cNvPr id="19" name="Group 19"/>
          <p:cNvGrpSpPr/>
          <p:nvPr/>
        </p:nvGrpSpPr>
        <p:grpSpPr>
          <a:xfrm>
            <a:off x="17066547" y="8403853"/>
            <a:ext cx="1137833" cy="1799233"/>
            <a:chOff x="0" y="0"/>
            <a:chExt cx="792264" cy="1252792"/>
          </a:xfrm>
        </p:grpSpPr>
        <p:sp>
          <p:nvSpPr>
            <p:cNvPr id="20" name="Freeform 20"/>
            <p:cNvSpPr/>
            <p:nvPr/>
          </p:nvSpPr>
          <p:spPr>
            <a:xfrm>
              <a:off x="0" y="0"/>
              <a:ext cx="792226" cy="1252855"/>
            </a:xfrm>
            <a:custGeom>
              <a:avLst/>
              <a:gdLst/>
              <a:ahLst/>
              <a:cxnLst/>
              <a:rect l="l" t="t" r="r" b="b"/>
              <a:pathLst>
                <a:path w="792226" h="1252855">
                  <a:moveTo>
                    <a:pt x="0" y="0"/>
                  </a:moveTo>
                  <a:lnTo>
                    <a:pt x="792226" y="0"/>
                  </a:lnTo>
                  <a:lnTo>
                    <a:pt x="792226" y="1252855"/>
                  </a:lnTo>
                  <a:lnTo>
                    <a:pt x="0" y="1252855"/>
                  </a:lnTo>
                  <a:lnTo>
                    <a:pt x="0" y="0"/>
                  </a:lnTo>
                  <a:close/>
                </a:path>
              </a:pathLst>
            </a:custGeom>
            <a:blipFill>
              <a:blip r:embed="rId10"/>
              <a:stretch>
                <a:fillRect r="-11" b="5"/>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6738" y="-850610"/>
            <a:ext cx="19252212" cy="11351001"/>
          </a:xfrm>
          <a:custGeom>
            <a:avLst/>
            <a:gdLst/>
            <a:ahLst/>
            <a:cxnLst/>
            <a:rect l="l" t="t" r="r" b="b"/>
            <a:pathLst>
              <a:path w="19252212" h="11351001">
                <a:moveTo>
                  <a:pt x="0" y="0"/>
                </a:moveTo>
                <a:lnTo>
                  <a:pt x="19252212" y="0"/>
                </a:lnTo>
                <a:lnTo>
                  <a:pt x="19252212" y="11351001"/>
                </a:lnTo>
                <a:lnTo>
                  <a:pt x="0" y="11351001"/>
                </a:lnTo>
                <a:lnTo>
                  <a:pt x="0" y="0"/>
                </a:lnTo>
                <a:close/>
              </a:path>
            </a:pathLst>
          </a:custGeom>
          <a:blipFill>
            <a:blip r:embed="rId2"/>
            <a:stretch>
              <a:fillRect l="-233" t="-40473" b="-29530"/>
            </a:stretch>
          </a:blipFill>
        </p:spPr>
      </p:sp>
      <p:sp>
        <p:nvSpPr>
          <p:cNvPr id="3" name="Freeform 3"/>
          <p:cNvSpPr/>
          <p:nvPr/>
        </p:nvSpPr>
        <p:spPr>
          <a:xfrm rot="702414">
            <a:off x="4442128" y="3359681"/>
            <a:ext cx="1331229" cy="1754502"/>
          </a:xfrm>
          <a:custGeom>
            <a:avLst/>
            <a:gdLst/>
            <a:ahLst/>
            <a:cxnLst/>
            <a:rect l="l" t="t" r="r" b="b"/>
            <a:pathLst>
              <a:path w="1331229" h="1754502">
                <a:moveTo>
                  <a:pt x="0" y="0"/>
                </a:moveTo>
                <a:lnTo>
                  <a:pt x="1331229" y="0"/>
                </a:lnTo>
                <a:lnTo>
                  <a:pt x="1331229" y="1754503"/>
                </a:lnTo>
                <a:lnTo>
                  <a:pt x="0" y="1754503"/>
                </a:lnTo>
                <a:lnTo>
                  <a:pt x="0" y="0"/>
                </a:lnTo>
                <a:close/>
              </a:path>
            </a:pathLst>
          </a:custGeom>
          <a:blipFill>
            <a:blip r:embed="rId3"/>
            <a:stretch>
              <a:fillRect/>
            </a:stretch>
          </a:blipFill>
        </p:spPr>
      </p:sp>
      <p:sp>
        <p:nvSpPr>
          <p:cNvPr id="4" name="Freeform 4"/>
          <p:cNvSpPr/>
          <p:nvPr/>
        </p:nvSpPr>
        <p:spPr>
          <a:xfrm rot="2273513">
            <a:off x="17437532" y="5518711"/>
            <a:ext cx="641841" cy="627400"/>
          </a:xfrm>
          <a:custGeom>
            <a:avLst/>
            <a:gdLst/>
            <a:ahLst/>
            <a:cxnLst/>
            <a:rect l="l" t="t" r="r" b="b"/>
            <a:pathLst>
              <a:path w="641841" h="627400">
                <a:moveTo>
                  <a:pt x="0" y="0"/>
                </a:moveTo>
                <a:lnTo>
                  <a:pt x="641841" y="0"/>
                </a:lnTo>
                <a:lnTo>
                  <a:pt x="641841" y="627399"/>
                </a:lnTo>
                <a:lnTo>
                  <a:pt x="0" y="627399"/>
                </a:lnTo>
                <a:lnTo>
                  <a:pt x="0" y="0"/>
                </a:lnTo>
                <a:close/>
              </a:path>
            </a:pathLst>
          </a:custGeom>
          <a:blipFill>
            <a:blip r:embed="rId4"/>
            <a:stretch>
              <a:fillRect/>
            </a:stretch>
          </a:blipFill>
        </p:spPr>
      </p:sp>
      <p:sp>
        <p:nvSpPr>
          <p:cNvPr id="5" name="Freeform 5"/>
          <p:cNvSpPr/>
          <p:nvPr/>
        </p:nvSpPr>
        <p:spPr>
          <a:xfrm>
            <a:off x="5852350" y="7171689"/>
            <a:ext cx="5948732" cy="2357861"/>
          </a:xfrm>
          <a:custGeom>
            <a:avLst/>
            <a:gdLst/>
            <a:ahLst/>
            <a:cxnLst/>
            <a:rect l="l" t="t" r="r" b="b"/>
            <a:pathLst>
              <a:path w="5948732" h="2357861">
                <a:moveTo>
                  <a:pt x="0" y="0"/>
                </a:moveTo>
                <a:lnTo>
                  <a:pt x="5948732" y="0"/>
                </a:lnTo>
                <a:lnTo>
                  <a:pt x="5948732" y="2357861"/>
                </a:lnTo>
                <a:lnTo>
                  <a:pt x="0" y="2357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829650">
            <a:off x="4850431" y="299252"/>
            <a:ext cx="818844" cy="1046446"/>
          </a:xfrm>
          <a:custGeom>
            <a:avLst/>
            <a:gdLst/>
            <a:ahLst/>
            <a:cxnLst/>
            <a:rect l="l" t="t" r="r" b="b"/>
            <a:pathLst>
              <a:path w="818844" h="1046446">
                <a:moveTo>
                  <a:pt x="0" y="0"/>
                </a:moveTo>
                <a:lnTo>
                  <a:pt x="818844" y="0"/>
                </a:lnTo>
                <a:lnTo>
                  <a:pt x="818844" y="1046446"/>
                </a:lnTo>
                <a:lnTo>
                  <a:pt x="0" y="1046446"/>
                </a:lnTo>
                <a:lnTo>
                  <a:pt x="0" y="0"/>
                </a:lnTo>
                <a:close/>
              </a:path>
            </a:pathLst>
          </a:custGeom>
          <a:blipFill>
            <a:blip r:embed="rId7"/>
            <a:stretch>
              <a:fillRect/>
            </a:stretch>
          </a:blipFill>
        </p:spPr>
      </p:sp>
      <p:sp>
        <p:nvSpPr>
          <p:cNvPr id="7" name="Freeform 7"/>
          <p:cNvSpPr/>
          <p:nvPr/>
        </p:nvSpPr>
        <p:spPr>
          <a:xfrm rot="9683610">
            <a:off x="4872874" y="2047980"/>
            <a:ext cx="1421654" cy="1083042"/>
          </a:xfrm>
          <a:custGeom>
            <a:avLst/>
            <a:gdLst/>
            <a:ahLst/>
            <a:cxnLst/>
            <a:rect l="l" t="t" r="r" b="b"/>
            <a:pathLst>
              <a:path w="1421654" h="1083042">
                <a:moveTo>
                  <a:pt x="0" y="0"/>
                </a:moveTo>
                <a:lnTo>
                  <a:pt x="1421654" y="0"/>
                </a:lnTo>
                <a:lnTo>
                  <a:pt x="1421654" y="1083042"/>
                </a:lnTo>
                <a:lnTo>
                  <a:pt x="0" y="10830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299263">
            <a:off x="12220796" y="5268523"/>
            <a:ext cx="912473" cy="1127775"/>
          </a:xfrm>
          <a:custGeom>
            <a:avLst/>
            <a:gdLst/>
            <a:ahLst/>
            <a:cxnLst/>
            <a:rect l="l" t="t" r="r" b="b"/>
            <a:pathLst>
              <a:path w="912473" h="1127775">
                <a:moveTo>
                  <a:pt x="0" y="0"/>
                </a:moveTo>
                <a:lnTo>
                  <a:pt x="912472" y="0"/>
                </a:lnTo>
                <a:lnTo>
                  <a:pt x="912472" y="1127775"/>
                </a:lnTo>
                <a:lnTo>
                  <a:pt x="0" y="11277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811990" flipV="1">
            <a:off x="6197668" y="5645426"/>
            <a:ext cx="1560746" cy="830264"/>
          </a:xfrm>
          <a:custGeom>
            <a:avLst/>
            <a:gdLst/>
            <a:ahLst/>
            <a:cxnLst/>
            <a:rect l="l" t="t" r="r" b="b"/>
            <a:pathLst>
              <a:path w="1560746" h="830264">
                <a:moveTo>
                  <a:pt x="0" y="830264"/>
                </a:moveTo>
                <a:lnTo>
                  <a:pt x="1560745" y="830264"/>
                </a:lnTo>
                <a:lnTo>
                  <a:pt x="1560745" y="0"/>
                </a:lnTo>
                <a:lnTo>
                  <a:pt x="0" y="0"/>
                </a:lnTo>
                <a:lnTo>
                  <a:pt x="0" y="830264"/>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811990" flipH="1" flipV="1">
            <a:off x="12239595" y="3493422"/>
            <a:ext cx="1413812" cy="752100"/>
          </a:xfrm>
          <a:custGeom>
            <a:avLst/>
            <a:gdLst/>
            <a:ahLst/>
            <a:cxnLst/>
            <a:rect l="l" t="t" r="r" b="b"/>
            <a:pathLst>
              <a:path w="1413812" h="752100">
                <a:moveTo>
                  <a:pt x="1413812" y="752100"/>
                </a:moveTo>
                <a:lnTo>
                  <a:pt x="0" y="752100"/>
                </a:lnTo>
                <a:lnTo>
                  <a:pt x="0" y="0"/>
                </a:lnTo>
                <a:lnTo>
                  <a:pt x="1413812" y="0"/>
                </a:lnTo>
                <a:lnTo>
                  <a:pt x="1413812" y="7521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431570" y="5153599"/>
            <a:ext cx="5420780" cy="2986357"/>
          </a:xfrm>
          <a:custGeom>
            <a:avLst/>
            <a:gdLst/>
            <a:ahLst/>
            <a:cxnLst/>
            <a:rect l="l" t="t" r="r" b="b"/>
            <a:pathLst>
              <a:path w="5420780" h="2986357">
                <a:moveTo>
                  <a:pt x="0" y="0"/>
                </a:moveTo>
                <a:lnTo>
                  <a:pt x="5420780" y="0"/>
                </a:lnTo>
                <a:lnTo>
                  <a:pt x="5420780" y="2986357"/>
                </a:lnTo>
                <a:lnTo>
                  <a:pt x="0" y="2986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2427720" y="5959417"/>
            <a:ext cx="5420780" cy="2986357"/>
          </a:xfrm>
          <a:custGeom>
            <a:avLst/>
            <a:gdLst/>
            <a:ahLst/>
            <a:cxnLst/>
            <a:rect l="l" t="t" r="r" b="b"/>
            <a:pathLst>
              <a:path w="5420780" h="2986357">
                <a:moveTo>
                  <a:pt x="0" y="0"/>
                </a:moveTo>
                <a:lnTo>
                  <a:pt x="5420780" y="0"/>
                </a:lnTo>
                <a:lnTo>
                  <a:pt x="5420780" y="2986357"/>
                </a:lnTo>
                <a:lnTo>
                  <a:pt x="0" y="2986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13959248" y="394740"/>
            <a:ext cx="3300052" cy="3463795"/>
          </a:xfrm>
          <a:custGeom>
            <a:avLst/>
            <a:gdLst/>
            <a:ahLst/>
            <a:cxnLst/>
            <a:rect l="l" t="t" r="r" b="b"/>
            <a:pathLst>
              <a:path w="3300052" h="3463795">
                <a:moveTo>
                  <a:pt x="0" y="0"/>
                </a:moveTo>
                <a:lnTo>
                  <a:pt x="3300052" y="0"/>
                </a:lnTo>
                <a:lnTo>
                  <a:pt x="3300052" y="3463795"/>
                </a:lnTo>
                <a:lnTo>
                  <a:pt x="0" y="34637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14407869" y="3242873"/>
            <a:ext cx="886382" cy="1079309"/>
          </a:xfrm>
          <a:custGeom>
            <a:avLst/>
            <a:gdLst/>
            <a:ahLst/>
            <a:cxnLst/>
            <a:rect l="l" t="t" r="r" b="b"/>
            <a:pathLst>
              <a:path w="886382" h="1079309">
                <a:moveTo>
                  <a:pt x="0" y="0"/>
                </a:moveTo>
                <a:lnTo>
                  <a:pt x="886382" y="0"/>
                </a:lnTo>
                <a:lnTo>
                  <a:pt x="886382" y="1079309"/>
                </a:lnTo>
                <a:lnTo>
                  <a:pt x="0" y="1079309"/>
                </a:lnTo>
                <a:lnTo>
                  <a:pt x="0" y="0"/>
                </a:lnTo>
                <a:close/>
              </a:path>
            </a:pathLst>
          </a:custGeom>
          <a:blipFill>
            <a:blip r:embed="rId18"/>
            <a:stretch>
              <a:fillRect/>
            </a:stretch>
          </a:blipFill>
        </p:spPr>
      </p:sp>
      <p:sp>
        <p:nvSpPr>
          <p:cNvPr id="15" name="Freeform 15"/>
          <p:cNvSpPr/>
          <p:nvPr/>
        </p:nvSpPr>
        <p:spPr>
          <a:xfrm>
            <a:off x="6479089" y="2339329"/>
            <a:ext cx="5329822" cy="3192417"/>
          </a:xfrm>
          <a:custGeom>
            <a:avLst/>
            <a:gdLst/>
            <a:ahLst/>
            <a:cxnLst/>
            <a:rect l="l" t="t" r="r" b="b"/>
            <a:pathLst>
              <a:path w="5329822" h="3192417">
                <a:moveTo>
                  <a:pt x="0" y="0"/>
                </a:moveTo>
                <a:lnTo>
                  <a:pt x="5329822" y="0"/>
                </a:lnTo>
                <a:lnTo>
                  <a:pt x="5329822" y="3192416"/>
                </a:lnTo>
                <a:lnTo>
                  <a:pt x="0" y="3192416"/>
                </a:lnTo>
                <a:lnTo>
                  <a:pt x="0" y="0"/>
                </a:lnTo>
                <a:close/>
              </a:path>
            </a:pathLst>
          </a:custGeom>
          <a:blipFill>
            <a:blip r:embed="rId19"/>
            <a:stretch>
              <a:fillRect b="-18536"/>
            </a:stretch>
          </a:blipFill>
        </p:spPr>
      </p:sp>
      <p:sp>
        <p:nvSpPr>
          <p:cNvPr id="16" name="TextBox 16"/>
          <p:cNvSpPr txBox="1"/>
          <p:nvPr/>
        </p:nvSpPr>
        <p:spPr>
          <a:xfrm>
            <a:off x="12803883" y="6376679"/>
            <a:ext cx="4831580" cy="2243896"/>
          </a:xfrm>
          <a:prstGeom prst="rect">
            <a:avLst/>
          </a:prstGeom>
        </p:spPr>
        <p:txBody>
          <a:bodyPr lIns="0" tIns="0" rIns="0" bIns="0" rtlCol="0" anchor="t">
            <a:spAutoFit/>
          </a:bodyPr>
          <a:lstStyle/>
          <a:p>
            <a:pPr marL="0" lvl="0" indent="0" algn="ctr">
              <a:lnSpc>
                <a:spcPts val="5767"/>
              </a:lnSpc>
              <a:spcBef>
                <a:spcPct val="0"/>
              </a:spcBef>
            </a:pPr>
            <a:r>
              <a:rPr lang="en-US" sz="4119">
                <a:solidFill>
                  <a:srgbClr val="096227"/>
                </a:solidFill>
                <a:latin typeface="Cranberry"/>
                <a:ea typeface="Cranberry"/>
                <a:cs typeface="Cranberry"/>
                <a:sym typeface="Cranberry"/>
              </a:rPr>
              <a:t>PROGRAMA DE REICLAJE, AHORRO Y USO DE PAPEL </a:t>
            </a:r>
          </a:p>
        </p:txBody>
      </p:sp>
      <p:sp>
        <p:nvSpPr>
          <p:cNvPr id="17" name="Freeform 17"/>
          <p:cNvSpPr/>
          <p:nvPr/>
        </p:nvSpPr>
        <p:spPr>
          <a:xfrm rot="-6579196" flipV="1">
            <a:off x="9685104" y="5919336"/>
            <a:ext cx="1344965" cy="715476"/>
          </a:xfrm>
          <a:custGeom>
            <a:avLst/>
            <a:gdLst/>
            <a:ahLst/>
            <a:cxnLst/>
            <a:rect l="l" t="t" r="r" b="b"/>
            <a:pathLst>
              <a:path w="1344965" h="715476">
                <a:moveTo>
                  <a:pt x="0" y="715476"/>
                </a:moveTo>
                <a:lnTo>
                  <a:pt x="1344965" y="715476"/>
                </a:lnTo>
                <a:lnTo>
                  <a:pt x="1344965" y="0"/>
                </a:lnTo>
                <a:lnTo>
                  <a:pt x="0" y="0"/>
                </a:lnTo>
                <a:lnTo>
                  <a:pt x="0" y="715476"/>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8" name="Group 18"/>
          <p:cNvGrpSpPr/>
          <p:nvPr/>
        </p:nvGrpSpPr>
        <p:grpSpPr>
          <a:xfrm>
            <a:off x="191091" y="9028666"/>
            <a:ext cx="3456378" cy="1174419"/>
            <a:chOff x="0" y="0"/>
            <a:chExt cx="3277159" cy="1113523"/>
          </a:xfrm>
        </p:grpSpPr>
        <p:sp>
          <p:nvSpPr>
            <p:cNvPr id="19" name="Freeform 19"/>
            <p:cNvSpPr/>
            <p:nvPr/>
          </p:nvSpPr>
          <p:spPr>
            <a:xfrm>
              <a:off x="0" y="0"/>
              <a:ext cx="3277108" cy="1113536"/>
            </a:xfrm>
            <a:custGeom>
              <a:avLst/>
              <a:gdLst/>
              <a:ahLst/>
              <a:cxnLst/>
              <a:rect l="l" t="t" r="r" b="b"/>
              <a:pathLst>
                <a:path w="3277108" h="1113536">
                  <a:moveTo>
                    <a:pt x="0" y="0"/>
                  </a:moveTo>
                  <a:lnTo>
                    <a:pt x="3277108" y="0"/>
                  </a:lnTo>
                  <a:lnTo>
                    <a:pt x="3277108" y="1113536"/>
                  </a:lnTo>
                  <a:lnTo>
                    <a:pt x="0" y="1113536"/>
                  </a:lnTo>
                  <a:lnTo>
                    <a:pt x="0" y="0"/>
                  </a:lnTo>
                  <a:close/>
                </a:path>
              </a:pathLst>
            </a:custGeom>
            <a:blipFill>
              <a:blip r:embed="rId20"/>
              <a:stretch>
                <a:fillRect r="-3594" b="-30009"/>
              </a:stretch>
            </a:blipFill>
          </p:spPr>
        </p:sp>
      </p:grpSp>
      <p:grpSp>
        <p:nvGrpSpPr>
          <p:cNvPr id="20" name="Group 20"/>
          <p:cNvGrpSpPr/>
          <p:nvPr/>
        </p:nvGrpSpPr>
        <p:grpSpPr>
          <a:xfrm>
            <a:off x="4848155" y="9676625"/>
            <a:ext cx="902202" cy="165208"/>
            <a:chOff x="0" y="0"/>
            <a:chExt cx="855421" cy="156642"/>
          </a:xfrm>
        </p:grpSpPr>
        <p:sp>
          <p:nvSpPr>
            <p:cNvPr id="21" name="Freeform 21"/>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22" name="Freeform 22"/>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sp>
        <p:nvSpPr>
          <p:cNvPr id="23" name="TextBox 23"/>
          <p:cNvSpPr txBox="1"/>
          <p:nvPr/>
        </p:nvSpPr>
        <p:spPr>
          <a:xfrm>
            <a:off x="6221441" y="9496425"/>
            <a:ext cx="8186428" cy="630517"/>
          </a:xfrm>
          <a:prstGeom prst="rect">
            <a:avLst/>
          </a:prstGeom>
        </p:spPr>
        <p:txBody>
          <a:bodyPr lIns="0" tIns="0" rIns="0" bIns="0" rtlCol="0" anchor="t">
            <a:spAutoFit/>
          </a:bodyPr>
          <a:lstStyle/>
          <a:p>
            <a:pPr algn="l">
              <a:lnSpc>
                <a:spcPts val="4368"/>
              </a:lnSpc>
            </a:pPr>
            <a:r>
              <a:rPr lang="en-US" sz="3640">
                <a:solidFill>
                  <a:srgbClr val="0070C0"/>
                </a:solidFill>
                <a:latin typeface="Century Gothic Paneuropean"/>
                <a:ea typeface="Century Gothic Paneuropean"/>
                <a:cs typeface="Century Gothic Paneuropean"/>
                <a:sym typeface="Century Gothic Paneuropean"/>
              </a:rPr>
              <a:t>“Profesionales en Humanidad”</a:t>
            </a:r>
          </a:p>
        </p:txBody>
      </p:sp>
      <p:grpSp>
        <p:nvGrpSpPr>
          <p:cNvPr id="24" name="Group 24"/>
          <p:cNvGrpSpPr/>
          <p:nvPr/>
        </p:nvGrpSpPr>
        <p:grpSpPr>
          <a:xfrm>
            <a:off x="13321776" y="9759229"/>
            <a:ext cx="902202" cy="165208"/>
            <a:chOff x="0" y="0"/>
            <a:chExt cx="855421" cy="156642"/>
          </a:xfrm>
        </p:grpSpPr>
        <p:sp>
          <p:nvSpPr>
            <p:cNvPr id="25" name="Freeform 25"/>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26" name="Freeform 26"/>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grpSp>
        <p:nvGrpSpPr>
          <p:cNvPr id="27" name="Group 27"/>
          <p:cNvGrpSpPr/>
          <p:nvPr/>
        </p:nvGrpSpPr>
        <p:grpSpPr>
          <a:xfrm>
            <a:off x="17066547" y="8403853"/>
            <a:ext cx="1137833" cy="1799233"/>
            <a:chOff x="0" y="0"/>
            <a:chExt cx="792264" cy="1252792"/>
          </a:xfrm>
        </p:grpSpPr>
        <p:sp>
          <p:nvSpPr>
            <p:cNvPr id="28" name="Freeform 28"/>
            <p:cNvSpPr/>
            <p:nvPr/>
          </p:nvSpPr>
          <p:spPr>
            <a:xfrm>
              <a:off x="0" y="0"/>
              <a:ext cx="792226" cy="1252855"/>
            </a:xfrm>
            <a:custGeom>
              <a:avLst/>
              <a:gdLst/>
              <a:ahLst/>
              <a:cxnLst/>
              <a:rect l="l" t="t" r="r" b="b"/>
              <a:pathLst>
                <a:path w="792226" h="1252855">
                  <a:moveTo>
                    <a:pt x="0" y="0"/>
                  </a:moveTo>
                  <a:lnTo>
                    <a:pt x="792226" y="0"/>
                  </a:lnTo>
                  <a:lnTo>
                    <a:pt x="792226" y="1252855"/>
                  </a:lnTo>
                  <a:lnTo>
                    <a:pt x="0" y="1252855"/>
                  </a:lnTo>
                  <a:lnTo>
                    <a:pt x="0" y="0"/>
                  </a:lnTo>
                  <a:close/>
                </a:path>
              </a:pathLst>
            </a:custGeom>
            <a:blipFill>
              <a:blip r:embed="rId21"/>
              <a:stretch>
                <a:fillRect r="-11" b="5"/>
              </a:stretch>
            </a:blipFill>
          </p:spPr>
        </p:sp>
      </p:grpSp>
      <p:sp>
        <p:nvSpPr>
          <p:cNvPr id="29" name="TextBox 29"/>
          <p:cNvSpPr txBox="1"/>
          <p:nvPr/>
        </p:nvSpPr>
        <p:spPr>
          <a:xfrm>
            <a:off x="6122191" y="408737"/>
            <a:ext cx="6758393" cy="1201826"/>
          </a:xfrm>
          <a:prstGeom prst="rect">
            <a:avLst/>
          </a:prstGeom>
        </p:spPr>
        <p:txBody>
          <a:bodyPr lIns="0" tIns="0" rIns="0" bIns="0" rtlCol="0" anchor="t">
            <a:spAutoFit/>
          </a:bodyPr>
          <a:lstStyle/>
          <a:p>
            <a:pPr algn="ctr">
              <a:lnSpc>
                <a:spcPts val="8013"/>
              </a:lnSpc>
            </a:pPr>
            <a:r>
              <a:rPr lang="en-US" sz="7705">
                <a:solidFill>
                  <a:srgbClr val="47748D"/>
                </a:solidFill>
                <a:latin typeface="Cranberry"/>
                <a:ea typeface="Cranberry"/>
                <a:cs typeface="Cranberry"/>
                <a:sym typeface="Cranberry"/>
              </a:rPr>
              <a:t>DOCUMENTOS </a:t>
            </a:r>
          </a:p>
        </p:txBody>
      </p:sp>
      <p:sp>
        <p:nvSpPr>
          <p:cNvPr id="30" name="TextBox 30"/>
          <p:cNvSpPr txBox="1"/>
          <p:nvPr/>
        </p:nvSpPr>
        <p:spPr>
          <a:xfrm>
            <a:off x="6087197" y="1280210"/>
            <a:ext cx="6828380" cy="1109971"/>
          </a:xfrm>
          <a:prstGeom prst="rect">
            <a:avLst/>
          </a:prstGeom>
        </p:spPr>
        <p:txBody>
          <a:bodyPr lIns="0" tIns="0" rIns="0" bIns="0" rtlCol="0" anchor="t">
            <a:spAutoFit/>
          </a:bodyPr>
          <a:lstStyle/>
          <a:p>
            <a:pPr marL="0" lvl="0" indent="0" algn="ctr">
              <a:lnSpc>
                <a:spcPts val="7386"/>
              </a:lnSpc>
              <a:spcBef>
                <a:spcPct val="0"/>
              </a:spcBef>
            </a:pPr>
            <a:r>
              <a:rPr lang="en-US" sz="7102">
                <a:solidFill>
                  <a:srgbClr val="096227"/>
                </a:solidFill>
                <a:latin typeface="Cranberry"/>
                <a:ea typeface="Cranberry"/>
                <a:cs typeface="Cranberry"/>
                <a:sym typeface="Cranberry"/>
              </a:rPr>
              <a:t>RELACIONADOS</a:t>
            </a:r>
          </a:p>
        </p:txBody>
      </p:sp>
      <p:sp>
        <p:nvSpPr>
          <p:cNvPr id="31" name="Freeform 31"/>
          <p:cNvSpPr/>
          <p:nvPr/>
        </p:nvSpPr>
        <p:spPr>
          <a:xfrm>
            <a:off x="944548" y="405677"/>
            <a:ext cx="3300052" cy="3463795"/>
          </a:xfrm>
          <a:custGeom>
            <a:avLst/>
            <a:gdLst/>
            <a:ahLst/>
            <a:cxnLst/>
            <a:rect l="l" t="t" r="r" b="b"/>
            <a:pathLst>
              <a:path w="3300052" h="3463795">
                <a:moveTo>
                  <a:pt x="0" y="0"/>
                </a:moveTo>
                <a:lnTo>
                  <a:pt x="3300052" y="0"/>
                </a:lnTo>
                <a:lnTo>
                  <a:pt x="3300052" y="3463795"/>
                </a:lnTo>
                <a:lnTo>
                  <a:pt x="0" y="34637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TextBox 32"/>
          <p:cNvSpPr txBox="1"/>
          <p:nvPr/>
        </p:nvSpPr>
        <p:spPr>
          <a:xfrm>
            <a:off x="-70704" y="1019386"/>
            <a:ext cx="5330557" cy="2468435"/>
          </a:xfrm>
          <a:prstGeom prst="rect">
            <a:avLst/>
          </a:prstGeom>
        </p:spPr>
        <p:txBody>
          <a:bodyPr lIns="0" tIns="0" rIns="0" bIns="0" rtlCol="0" anchor="t">
            <a:spAutoFit/>
          </a:bodyPr>
          <a:lstStyle/>
          <a:p>
            <a:pPr marL="0" lvl="0" indent="0" algn="ctr">
              <a:lnSpc>
                <a:spcPts val="6363"/>
              </a:lnSpc>
              <a:spcBef>
                <a:spcPct val="0"/>
              </a:spcBef>
            </a:pPr>
            <a:r>
              <a:rPr lang="en-US" sz="4545">
                <a:solidFill>
                  <a:srgbClr val="096227"/>
                </a:solidFill>
                <a:latin typeface="Cranberry"/>
                <a:ea typeface="Cranberry"/>
                <a:cs typeface="Cranberry"/>
                <a:sym typeface="Cranberry"/>
              </a:rPr>
              <a:t>PLAN DE HOSTIPALES VERDES </a:t>
            </a:r>
          </a:p>
        </p:txBody>
      </p:sp>
      <p:sp>
        <p:nvSpPr>
          <p:cNvPr id="33" name="TextBox 33"/>
          <p:cNvSpPr txBox="1"/>
          <p:nvPr/>
        </p:nvSpPr>
        <p:spPr>
          <a:xfrm>
            <a:off x="6269670" y="7147709"/>
            <a:ext cx="4831580" cy="2243896"/>
          </a:xfrm>
          <a:prstGeom prst="rect">
            <a:avLst/>
          </a:prstGeom>
        </p:spPr>
        <p:txBody>
          <a:bodyPr lIns="0" tIns="0" rIns="0" bIns="0" rtlCol="0" anchor="t">
            <a:spAutoFit/>
          </a:bodyPr>
          <a:lstStyle/>
          <a:p>
            <a:pPr marL="0" lvl="0" indent="0" algn="ctr">
              <a:lnSpc>
                <a:spcPts val="5767"/>
              </a:lnSpc>
              <a:spcBef>
                <a:spcPct val="0"/>
              </a:spcBef>
            </a:pPr>
            <a:r>
              <a:rPr lang="en-US" sz="4119">
                <a:solidFill>
                  <a:srgbClr val="096227"/>
                </a:solidFill>
                <a:latin typeface="Cranberry"/>
                <a:ea typeface="Cranberry"/>
                <a:cs typeface="Cranberry"/>
                <a:sym typeface="Cranberry"/>
              </a:rPr>
              <a:t>PROGRAMA DE USO EFICIENTE Y AHORRO DE ENERGIA </a:t>
            </a:r>
          </a:p>
        </p:txBody>
      </p:sp>
      <p:sp>
        <p:nvSpPr>
          <p:cNvPr id="34" name="TextBox 34"/>
          <p:cNvSpPr txBox="1"/>
          <p:nvPr/>
        </p:nvSpPr>
        <p:spPr>
          <a:xfrm>
            <a:off x="763595" y="5534325"/>
            <a:ext cx="4831580" cy="2243896"/>
          </a:xfrm>
          <a:prstGeom prst="rect">
            <a:avLst/>
          </a:prstGeom>
        </p:spPr>
        <p:txBody>
          <a:bodyPr lIns="0" tIns="0" rIns="0" bIns="0" rtlCol="0" anchor="t">
            <a:spAutoFit/>
          </a:bodyPr>
          <a:lstStyle/>
          <a:p>
            <a:pPr marL="0" lvl="0" indent="0" algn="ctr">
              <a:lnSpc>
                <a:spcPts val="5767"/>
              </a:lnSpc>
              <a:spcBef>
                <a:spcPct val="0"/>
              </a:spcBef>
            </a:pPr>
            <a:r>
              <a:rPr lang="en-US" sz="4119">
                <a:solidFill>
                  <a:srgbClr val="096227"/>
                </a:solidFill>
                <a:latin typeface="Cranberry"/>
                <a:ea typeface="Cranberry"/>
                <a:cs typeface="Cranberry"/>
                <a:sym typeface="Cranberry"/>
              </a:rPr>
              <a:t>PROGRAMA DE USO EFICIENTE Y AHORRO DE AGUA </a:t>
            </a:r>
          </a:p>
        </p:txBody>
      </p:sp>
      <p:sp>
        <p:nvSpPr>
          <p:cNvPr id="35" name="TextBox 35"/>
          <p:cNvSpPr txBox="1"/>
          <p:nvPr/>
        </p:nvSpPr>
        <p:spPr>
          <a:xfrm>
            <a:off x="13278826" y="1381963"/>
            <a:ext cx="4831580" cy="1125990"/>
          </a:xfrm>
          <a:prstGeom prst="rect">
            <a:avLst/>
          </a:prstGeom>
        </p:spPr>
        <p:txBody>
          <a:bodyPr lIns="0" tIns="0" rIns="0" bIns="0" rtlCol="0" anchor="t">
            <a:spAutoFit/>
          </a:bodyPr>
          <a:lstStyle/>
          <a:p>
            <a:pPr marL="0" lvl="0" indent="0" algn="ctr">
              <a:lnSpc>
                <a:spcPts val="8287"/>
              </a:lnSpc>
              <a:spcBef>
                <a:spcPct val="0"/>
              </a:spcBef>
            </a:pPr>
            <a:r>
              <a:rPr lang="en-US" sz="5919">
                <a:solidFill>
                  <a:srgbClr val="096227"/>
                </a:solidFill>
                <a:latin typeface="Cranberry"/>
                <a:ea typeface="Cranberry"/>
                <a:cs typeface="Cranberry"/>
                <a:sym typeface="Cranberry"/>
              </a:rPr>
              <a:t>PGIRASA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16600" cy="10399562"/>
          </a:xfrm>
          <a:custGeom>
            <a:avLst/>
            <a:gdLst/>
            <a:ahLst/>
            <a:cxnLst/>
            <a:rect l="l" t="t" r="r" b="b"/>
            <a:pathLst>
              <a:path w="22577499" h="12140211">
                <a:moveTo>
                  <a:pt x="0" y="0"/>
                </a:moveTo>
                <a:lnTo>
                  <a:pt x="22577498" y="0"/>
                </a:lnTo>
                <a:lnTo>
                  <a:pt x="22577498" y="12140211"/>
                </a:lnTo>
                <a:lnTo>
                  <a:pt x="0" y="12140211"/>
                </a:lnTo>
                <a:lnTo>
                  <a:pt x="0" y="0"/>
                </a:lnTo>
                <a:close/>
              </a:path>
            </a:pathLst>
          </a:custGeom>
          <a:blipFill>
            <a:blip r:embed="rId2"/>
            <a:stretch>
              <a:fillRect l="-467" r="-467"/>
            </a:stretch>
          </a:blipFill>
        </p:spPr>
      </p:sp>
      <p:sp>
        <p:nvSpPr>
          <p:cNvPr id="3" name="Freeform 3"/>
          <p:cNvSpPr/>
          <p:nvPr/>
        </p:nvSpPr>
        <p:spPr>
          <a:xfrm>
            <a:off x="1" y="0"/>
            <a:ext cx="17907000" cy="10287000"/>
          </a:xfrm>
          <a:custGeom>
            <a:avLst/>
            <a:gdLst/>
            <a:ahLst/>
            <a:cxnLst/>
            <a:rect l="l" t="t" r="r" b="b"/>
            <a:pathLst>
              <a:path w="21390451" h="11531750">
                <a:moveTo>
                  <a:pt x="0" y="0"/>
                </a:moveTo>
                <a:lnTo>
                  <a:pt x="21390451" y="0"/>
                </a:lnTo>
                <a:lnTo>
                  <a:pt x="21390451" y="11531750"/>
                </a:lnTo>
                <a:lnTo>
                  <a:pt x="0" y="11531750"/>
                </a:lnTo>
                <a:lnTo>
                  <a:pt x="0" y="0"/>
                </a:lnTo>
                <a:close/>
              </a:path>
            </a:pathLst>
          </a:custGeom>
          <a:blipFill>
            <a:blip r:embed="rId3"/>
            <a:stretch>
              <a:fillRect t="-43768" b="-43768"/>
            </a:stretch>
          </a:blipFill>
        </p:spPr>
      </p:sp>
      <p:sp>
        <p:nvSpPr>
          <p:cNvPr id="4" name="Freeform 4"/>
          <p:cNvSpPr/>
          <p:nvPr/>
        </p:nvSpPr>
        <p:spPr>
          <a:xfrm>
            <a:off x="3081841" y="1028700"/>
            <a:ext cx="12124319" cy="6244024"/>
          </a:xfrm>
          <a:custGeom>
            <a:avLst/>
            <a:gdLst/>
            <a:ahLst/>
            <a:cxnLst/>
            <a:rect l="l" t="t" r="r" b="b"/>
            <a:pathLst>
              <a:path w="12124319" h="6244024">
                <a:moveTo>
                  <a:pt x="0" y="0"/>
                </a:moveTo>
                <a:lnTo>
                  <a:pt x="12124318" y="0"/>
                </a:lnTo>
                <a:lnTo>
                  <a:pt x="12124318" y="6244024"/>
                </a:lnTo>
                <a:lnTo>
                  <a:pt x="0" y="6244024"/>
                </a:lnTo>
                <a:lnTo>
                  <a:pt x="0" y="0"/>
                </a:lnTo>
                <a:close/>
              </a:path>
            </a:pathLst>
          </a:custGeom>
          <a:blipFill>
            <a:blip r:embed="rId4"/>
            <a:stretch>
              <a:fillRect/>
            </a:stretch>
          </a:blipFill>
        </p:spPr>
      </p:sp>
      <p:sp>
        <p:nvSpPr>
          <p:cNvPr id="5" name="TextBox 5"/>
          <p:cNvSpPr txBox="1"/>
          <p:nvPr/>
        </p:nvSpPr>
        <p:spPr>
          <a:xfrm>
            <a:off x="4066575" y="2236281"/>
            <a:ext cx="10536566" cy="1914432"/>
          </a:xfrm>
          <a:prstGeom prst="rect">
            <a:avLst/>
          </a:prstGeom>
        </p:spPr>
        <p:txBody>
          <a:bodyPr lIns="0" tIns="0" rIns="0" bIns="0" rtlCol="0" anchor="t">
            <a:spAutoFit/>
          </a:bodyPr>
          <a:lstStyle/>
          <a:p>
            <a:pPr algn="l">
              <a:lnSpc>
                <a:spcPts val="12767"/>
              </a:lnSpc>
            </a:pPr>
            <a:r>
              <a:rPr lang="en-US" sz="12276">
                <a:solidFill>
                  <a:srgbClr val="47748D"/>
                </a:solidFill>
                <a:latin typeface="Cranberry"/>
                <a:ea typeface="Cranberry"/>
                <a:cs typeface="Cranberry"/>
                <a:sym typeface="Cranberry"/>
              </a:rPr>
              <a:t>Gracias por</a:t>
            </a:r>
          </a:p>
        </p:txBody>
      </p:sp>
      <p:sp>
        <p:nvSpPr>
          <p:cNvPr id="6" name="TextBox 6"/>
          <p:cNvSpPr txBox="1"/>
          <p:nvPr/>
        </p:nvSpPr>
        <p:spPr>
          <a:xfrm>
            <a:off x="3666383" y="4281831"/>
            <a:ext cx="10557595" cy="1970051"/>
          </a:xfrm>
          <a:prstGeom prst="rect">
            <a:avLst/>
          </a:prstGeom>
        </p:spPr>
        <p:txBody>
          <a:bodyPr lIns="0" tIns="0" rIns="0" bIns="0" rtlCol="0" anchor="t">
            <a:spAutoFit/>
          </a:bodyPr>
          <a:lstStyle/>
          <a:p>
            <a:pPr marL="0" lvl="0" indent="0" algn="ctr">
              <a:lnSpc>
                <a:spcPts val="13172"/>
              </a:lnSpc>
              <a:spcBef>
                <a:spcPct val="0"/>
              </a:spcBef>
            </a:pPr>
            <a:r>
              <a:rPr lang="en-US" sz="12666">
                <a:solidFill>
                  <a:srgbClr val="096227"/>
                </a:solidFill>
                <a:latin typeface="Cranberry"/>
                <a:ea typeface="Cranberry"/>
                <a:cs typeface="Cranberry"/>
                <a:sym typeface="Cranberry"/>
              </a:rPr>
              <a:t>tu atención</a:t>
            </a:r>
          </a:p>
        </p:txBody>
      </p:sp>
      <p:grpSp>
        <p:nvGrpSpPr>
          <p:cNvPr id="7" name="Group 7"/>
          <p:cNvGrpSpPr/>
          <p:nvPr/>
        </p:nvGrpSpPr>
        <p:grpSpPr>
          <a:xfrm>
            <a:off x="191091" y="9028666"/>
            <a:ext cx="3456378" cy="1174419"/>
            <a:chOff x="0" y="0"/>
            <a:chExt cx="3277159" cy="1113523"/>
          </a:xfrm>
        </p:grpSpPr>
        <p:sp>
          <p:nvSpPr>
            <p:cNvPr id="8" name="Freeform 8"/>
            <p:cNvSpPr/>
            <p:nvPr/>
          </p:nvSpPr>
          <p:spPr>
            <a:xfrm>
              <a:off x="0" y="0"/>
              <a:ext cx="3277108" cy="1113536"/>
            </a:xfrm>
            <a:custGeom>
              <a:avLst/>
              <a:gdLst/>
              <a:ahLst/>
              <a:cxnLst/>
              <a:rect l="l" t="t" r="r" b="b"/>
              <a:pathLst>
                <a:path w="3277108" h="1113536">
                  <a:moveTo>
                    <a:pt x="0" y="0"/>
                  </a:moveTo>
                  <a:lnTo>
                    <a:pt x="3277108" y="0"/>
                  </a:lnTo>
                  <a:lnTo>
                    <a:pt x="3277108" y="1113536"/>
                  </a:lnTo>
                  <a:lnTo>
                    <a:pt x="0" y="1113536"/>
                  </a:lnTo>
                  <a:lnTo>
                    <a:pt x="0" y="0"/>
                  </a:lnTo>
                  <a:close/>
                </a:path>
              </a:pathLst>
            </a:custGeom>
            <a:blipFill>
              <a:blip r:embed="rId5"/>
              <a:stretch>
                <a:fillRect r="-3594" b="-30009"/>
              </a:stretch>
            </a:blipFill>
          </p:spPr>
        </p:sp>
      </p:grpSp>
      <p:grpSp>
        <p:nvGrpSpPr>
          <p:cNvPr id="9" name="Group 9"/>
          <p:cNvGrpSpPr/>
          <p:nvPr/>
        </p:nvGrpSpPr>
        <p:grpSpPr>
          <a:xfrm>
            <a:off x="4848155" y="9676625"/>
            <a:ext cx="902202" cy="165208"/>
            <a:chOff x="0" y="0"/>
            <a:chExt cx="855421" cy="156642"/>
          </a:xfrm>
        </p:grpSpPr>
        <p:sp>
          <p:nvSpPr>
            <p:cNvPr id="10" name="Freeform 10"/>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11" name="Freeform 11"/>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sp>
        <p:nvSpPr>
          <p:cNvPr id="12" name="TextBox 12"/>
          <p:cNvSpPr txBox="1"/>
          <p:nvPr/>
        </p:nvSpPr>
        <p:spPr>
          <a:xfrm>
            <a:off x="6221441" y="9496425"/>
            <a:ext cx="8186428" cy="630517"/>
          </a:xfrm>
          <a:prstGeom prst="rect">
            <a:avLst/>
          </a:prstGeom>
        </p:spPr>
        <p:txBody>
          <a:bodyPr lIns="0" tIns="0" rIns="0" bIns="0" rtlCol="0" anchor="t">
            <a:spAutoFit/>
          </a:bodyPr>
          <a:lstStyle/>
          <a:p>
            <a:pPr algn="l">
              <a:lnSpc>
                <a:spcPts val="4368"/>
              </a:lnSpc>
            </a:pPr>
            <a:r>
              <a:rPr lang="en-US" sz="3640">
                <a:solidFill>
                  <a:srgbClr val="0070C0"/>
                </a:solidFill>
                <a:latin typeface="Century Gothic Paneuropean"/>
                <a:ea typeface="Century Gothic Paneuropean"/>
                <a:cs typeface="Century Gothic Paneuropean"/>
                <a:sym typeface="Century Gothic Paneuropean"/>
              </a:rPr>
              <a:t>“Profesionales en Humanidad”</a:t>
            </a:r>
          </a:p>
        </p:txBody>
      </p:sp>
      <p:grpSp>
        <p:nvGrpSpPr>
          <p:cNvPr id="13" name="Group 13"/>
          <p:cNvGrpSpPr/>
          <p:nvPr/>
        </p:nvGrpSpPr>
        <p:grpSpPr>
          <a:xfrm>
            <a:off x="13321776" y="9759229"/>
            <a:ext cx="902202" cy="165208"/>
            <a:chOff x="0" y="0"/>
            <a:chExt cx="855421" cy="156642"/>
          </a:xfrm>
        </p:grpSpPr>
        <p:sp>
          <p:nvSpPr>
            <p:cNvPr id="14" name="Freeform 14"/>
            <p:cNvSpPr/>
            <p:nvPr/>
          </p:nvSpPr>
          <p:spPr>
            <a:xfrm>
              <a:off x="18034" y="18034"/>
              <a:ext cx="819277" cy="120523"/>
            </a:xfrm>
            <a:custGeom>
              <a:avLst/>
              <a:gdLst/>
              <a:ahLst/>
              <a:cxnLst/>
              <a:rect l="l" t="t" r="r" b="b"/>
              <a:pathLst>
                <a:path w="819277" h="120523">
                  <a:moveTo>
                    <a:pt x="0" y="0"/>
                  </a:moveTo>
                  <a:lnTo>
                    <a:pt x="819277" y="0"/>
                  </a:lnTo>
                  <a:lnTo>
                    <a:pt x="819277" y="120523"/>
                  </a:lnTo>
                  <a:lnTo>
                    <a:pt x="0" y="120523"/>
                  </a:lnTo>
                  <a:close/>
                </a:path>
              </a:pathLst>
            </a:custGeom>
            <a:solidFill>
              <a:srgbClr val="0070C0"/>
            </a:solidFill>
          </p:spPr>
        </p:sp>
        <p:sp>
          <p:nvSpPr>
            <p:cNvPr id="15" name="Freeform 15"/>
            <p:cNvSpPr/>
            <p:nvPr/>
          </p:nvSpPr>
          <p:spPr>
            <a:xfrm>
              <a:off x="0" y="0"/>
              <a:ext cx="855345" cy="156591"/>
            </a:xfrm>
            <a:custGeom>
              <a:avLst/>
              <a:gdLst/>
              <a:ahLst/>
              <a:cxnLst/>
              <a:rect l="l" t="t" r="r" b="b"/>
              <a:pathLst>
                <a:path w="855345" h="156591">
                  <a:moveTo>
                    <a:pt x="18034" y="0"/>
                  </a:moveTo>
                  <a:lnTo>
                    <a:pt x="837311" y="0"/>
                  </a:lnTo>
                  <a:cubicBezTo>
                    <a:pt x="847344" y="0"/>
                    <a:pt x="855345" y="8128"/>
                    <a:pt x="855345" y="18034"/>
                  </a:cubicBezTo>
                  <a:lnTo>
                    <a:pt x="855345" y="138557"/>
                  </a:lnTo>
                  <a:cubicBezTo>
                    <a:pt x="855345" y="148590"/>
                    <a:pt x="847217" y="156591"/>
                    <a:pt x="837311" y="156591"/>
                  </a:cubicBezTo>
                  <a:lnTo>
                    <a:pt x="18034" y="156591"/>
                  </a:lnTo>
                  <a:cubicBezTo>
                    <a:pt x="8128" y="156591"/>
                    <a:pt x="0" y="148590"/>
                    <a:pt x="0" y="138557"/>
                  </a:cubicBezTo>
                  <a:lnTo>
                    <a:pt x="0" y="18034"/>
                  </a:lnTo>
                  <a:cubicBezTo>
                    <a:pt x="0" y="8128"/>
                    <a:pt x="8128" y="0"/>
                    <a:pt x="18034" y="0"/>
                  </a:cubicBezTo>
                  <a:moveTo>
                    <a:pt x="18034" y="36068"/>
                  </a:moveTo>
                  <a:lnTo>
                    <a:pt x="18034" y="18034"/>
                  </a:lnTo>
                  <a:lnTo>
                    <a:pt x="36068" y="18034"/>
                  </a:lnTo>
                  <a:lnTo>
                    <a:pt x="36068" y="138557"/>
                  </a:lnTo>
                  <a:lnTo>
                    <a:pt x="18034" y="138557"/>
                  </a:lnTo>
                  <a:lnTo>
                    <a:pt x="18034" y="120523"/>
                  </a:lnTo>
                  <a:lnTo>
                    <a:pt x="837311" y="120523"/>
                  </a:lnTo>
                  <a:lnTo>
                    <a:pt x="837311" y="138557"/>
                  </a:lnTo>
                  <a:lnTo>
                    <a:pt x="819277" y="138557"/>
                  </a:lnTo>
                  <a:lnTo>
                    <a:pt x="819277" y="18034"/>
                  </a:lnTo>
                  <a:lnTo>
                    <a:pt x="837311" y="18034"/>
                  </a:lnTo>
                  <a:lnTo>
                    <a:pt x="837311" y="36068"/>
                  </a:lnTo>
                  <a:lnTo>
                    <a:pt x="18034" y="36068"/>
                  </a:lnTo>
                  <a:close/>
                </a:path>
              </a:pathLst>
            </a:custGeom>
            <a:solidFill>
              <a:srgbClr val="0070C0"/>
            </a:solidFill>
          </p:spPr>
        </p:sp>
      </p:grpSp>
      <p:grpSp>
        <p:nvGrpSpPr>
          <p:cNvPr id="16" name="Group 16"/>
          <p:cNvGrpSpPr/>
          <p:nvPr/>
        </p:nvGrpSpPr>
        <p:grpSpPr>
          <a:xfrm>
            <a:off x="17066547" y="8403853"/>
            <a:ext cx="1137833" cy="1799233"/>
            <a:chOff x="0" y="0"/>
            <a:chExt cx="792264" cy="1252792"/>
          </a:xfrm>
        </p:grpSpPr>
        <p:sp>
          <p:nvSpPr>
            <p:cNvPr id="17" name="Freeform 17"/>
            <p:cNvSpPr/>
            <p:nvPr/>
          </p:nvSpPr>
          <p:spPr>
            <a:xfrm>
              <a:off x="0" y="0"/>
              <a:ext cx="792226" cy="1252855"/>
            </a:xfrm>
            <a:custGeom>
              <a:avLst/>
              <a:gdLst/>
              <a:ahLst/>
              <a:cxnLst/>
              <a:rect l="l" t="t" r="r" b="b"/>
              <a:pathLst>
                <a:path w="792226" h="1252855">
                  <a:moveTo>
                    <a:pt x="0" y="0"/>
                  </a:moveTo>
                  <a:lnTo>
                    <a:pt x="792226" y="0"/>
                  </a:lnTo>
                  <a:lnTo>
                    <a:pt x="792226" y="1252855"/>
                  </a:lnTo>
                  <a:lnTo>
                    <a:pt x="0" y="1252855"/>
                  </a:lnTo>
                  <a:lnTo>
                    <a:pt x="0" y="0"/>
                  </a:lnTo>
                  <a:close/>
                </a:path>
              </a:pathLst>
            </a:custGeom>
            <a:blipFill>
              <a:blip r:embed="rId6"/>
              <a:stretch>
                <a:fillRect r="-11" b="5"/>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786</Words>
  <Application>Microsoft Office PowerPoint</Application>
  <PresentationFormat>Personalizado</PresentationFormat>
  <Paragraphs>45</Paragraphs>
  <Slides>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8</vt:i4>
      </vt:variant>
    </vt:vector>
  </HeadingPairs>
  <TitlesOfParts>
    <vt:vector size="18" baseType="lpstr">
      <vt:lpstr>Sergio Trendy</vt:lpstr>
      <vt:lpstr>Calibri</vt:lpstr>
      <vt:lpstr>Century Gothic Paneuropean</vt:lpstr>
      <vt:lpstr>Cranberry</vt:lpstr>
      <vt:lpstr>TT Fors</vt:lpstr>
      <vt:lpstr>More Sugar</vt:lpstr>
      <vt:lpstr>Glacial Indifference Bold</vt:lpstr>
      <vt:lpstr>Arial</vt:lpstr>
      <vt:lpstr>Century Gothic Paneuropean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engaged!</dc:title>
  <cp:lastModifiedBy>Ambiental</cp:lastModifiedBy>
  <cp:revision>4</cp:revision>
  <dcterms:created xsi:type="dcterms:W3CDTF">2006-08-16T00:00:00Z</dcterms:created>
  <dcterms:modified xsi:type="dcterms:W3CDTF">2026-05-11T16:33:59Z</dcterms:modified>
  <dc:identifier>DAHJFoucR-Q</dc:identifier>
</cp:coreProperties>
</file>