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259" r:id="rId5"/>
    <p:sldId id="258" r:id="rId6"/>
    <p:sldId id="260" r:id="rId7"/>
    <p:sldId id="262" r:id="rId8"/>
    <p:sldId id="26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2" d="100"/>
          <a:sy n="42" d="100"/>
        </p:scale>
        <p:origin x="58" y="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1EDD5-BED0-44A8-A4E7-BE7C65C46B86}" type="datetimeFigureOut">
              <a:rPr lang="es-CO" smtClean="0"/>
              <a:t>13/05/2026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0D7EF-6F50-422A-8C0E-6DC4B11478CB}" type="slidenum">
              <a:rPr lang="es-CO" smtClean="0"/>
              <a:t>‹Nº›</a:t>
            </a:fld>
            <a:endParaRPr lang="es-CO"/>
          </a:p>
        </p:txBody>
      </p:sp>
    </p:spTree>
    <p:extLst>
      <p:ext uri="{BB962C8B-B14F-4D97-AF65-F5344CB8AC3E}">
        <p14:creationId xmlns:p14="http://schemas.microsoft.com/office/powerpoint/2010/main" val="172330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94E0D7EF-6F50-422A-8C0E-6DC4B11478CB}" type="slidenum">
              <a:rPr lang="es-CO" smtClean="0"/>
              <a:t>2</a:t>
            </a:fld>
            <a:endParaRPr lang="es-CO" dirty="0"/>
          </a:p>
        </p:txBody>
      </p:sp>
    </p:spTree>
    <p:extLst>
      <p:ext uri="{BB962C8B-B14F-4D97-AF65-F5344CB8AC3E}">
        <p14:creationId xmlns:p14="http://schemas.microsoft.com/office/powerpoint/2010/main" val="304682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D738C-1079-EB17-97D9-CA5BB771FC4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024BCC6-C442-3B5F-1868-4E389BEB0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515DC68-1715-64B8-5B4C-FB716A208E3E}"/>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5F1A307D-FB80-E594-403A-A2129C5D6D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2FBF2B-3D84-725E-666A-772E3F05F858}"/>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422657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9029A7-AE83-B1F0-52B3-6C8F8792B5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5FCCFE9-65C7-B40C-1798-93363B92C95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C52E26-589C-FF89-9E33-7C1F6D99CAA8}"/>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7187DEAC-F43C-D18B-D91F-A7C1941AD0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EBFCD2-EA12-2FEF-5B69-45AE7607E009}"/>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105355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8D01A9-C8DE-1A0B-C9E3-A98D7ADD48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694E5E3-DC0D-FA90-1EAB-8BFD9EE88BB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E73F565-2B19-FD73-1285-FE76EA5FDC7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15F0246A-C21F-49D5-ECA6-33AEFE0FB2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647E28-9DEE-274A-227B-C8F606F296C7}"/>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27379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6AABB-52D7-4A34-91B8-45B37EE46D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4BF9A7-5A4E-A050-C5A8-05B1B93E5E5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AAB320-FDAF-9371-30E7-55E9AF01516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0F83C504-C55C-005A-627B-234A9219BA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BFC0348-2FB1-1269-0B6E-336973B71B67}"/>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6358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24CF8-E307-B7CD-D29D-81DF559EAC8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3EEBBF1-1EE1-0F95-81AD-C9E9A53262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CCAA564-0E6B-1F2D-AD15-984567E081D2}"/>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9D18BC2C-25E5-C932-8C9C-C8C42553D5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A6A72EA-DB93-7177-1858-189D4BE3209A}"/>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101389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DBA0D-7270-6A58-376C-D2DBB124DD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40D117-4C50-FCCD-5890-49ADFB9B42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AFAE7D6-E2D1-E577-2FDB-97B0953AD61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57DE7A3-5896-BDEB-5924-BCB0E7D954B1}"/>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439BEC18-03C1-0B33-15CA-C95FAFF9F26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2F94B61-164B-ED18-64CA-6C145E2D3CC4}"/>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7988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AA108-6FFB-161F-3EF2-8EBB215E208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64B6B16-39DC-D8A5-8D2A-CEC492A8F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4D07FA-BA2C-449D-A160-2ADF22FD05D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F97434E-9AAD-0EFD-E7CC-BD1E9D873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359485-9C44-1C7F-7129-86C5699DE4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87A22DD-CF69-5B07-95E7-9B5805B82172}"/>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8" name="Marcador de pie de página 7">
            <a:extLst>
              <a:ext uri="{FF2B5EF4-FFF2-40B4-BE49-F238E27FC236}">
                <a16:creationId xmlns:a16="http://schemas.microsoft.com/office/drawing/2014/main" id="{1C770641-4C2E-A9E8-5964-32FBA3445D1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358757B-5BF3-A310-87A7-D96731D9A615}"/>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7482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8A63A-E452-AC2D-B348-DAE0450CB7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5D7506C-AC7E-FF3B-DB45-83AEAA7FB6FA}"/>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4" name="Marcador de pie de página 3">
            <a:extLst>
              <a:ext uri="{FF2B5EF4-FFF2-40B4-BE49-F238E27FC236}">
                <a16:creationId xmlns:a16="http://schemas.microsoft.com/office/drawing/2014/main" id="{219D86DF-0AB1-44D8-93C7-FCE5ECE57F2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3B983D4-4AD5-FA16-69D6-D48B864D1450}"/>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15653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32A379-351E-BCD0-6782-3199CF1EDDCD}"/>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3" name="Marcador de pie de página 2">
            <a:extLst>
              <a:ext uri="{FF2B5EF4-FFF2-40B4-BE49-F238E27FC236}">
                <a16:creationId xmlns:a16="http://schemas.microsoft.com/office/drawing/2014/main" id="{3C61B0AE-824A-E04F-021E-145B23E597F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456237D-0247-D8E1-570D-DE0B3C45B422}"/>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193160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FA788-0074-6557-DE20-17E1E4C8B3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3D0C5B-7B73-594A-1082-DE3E853C8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32081FB-D92F-3456-3654-83FCFA8C4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E4C89-3CFA-DDE9-210C-855FCB15D85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D4353DDD-CABE-4AB1-FB74-03A7B8346E1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11E63E9-5170-2207-CF71-F9284848F73B}"/>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22071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B4CE6-27E5-D673-61BE-E126F584E0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0C6FFEB-7001-469A-C67C-70F687590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8D1396E-9D7F-ED5D-E671-402F5D0AD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6BE1ED-CD17-539F-8F3A-353567919614}"/>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7D3742CB-5589-BAE4-E09F-01035BEE5B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4E06E4E-D5C7-5784-8190-7CF142FE2A8B}"/>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282359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940E29-EFC9-28EC-D1CC-9CC7F378E4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8255549-7F51-C8D4-69F6-3A31D866D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8F40A54-281A-EECA-A86C-FC215CE6E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4D9048C5-2F41-D88E-9DD6-13F1D2C06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5CF82F7-0548-C65E-CEBE-F31CF8DCB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06619D-BCC5-4900-A37B-5DC2CBB34A84}" type="slidenum">
              <a:rPr lang="es-CO" smtClean="0"/>
              <a:t>‹Nº›</a:t>
            </a:fld>
            <a:endParaRPr lang="es-CO"/>
          </a:p>
        </p:txBody>
      </p:sp>
    </p:spTree>
    <p:extLst>
      <p:ext uri="{BB962C8B-B14F-4D97-AF65-F5344CB8AC3E}">
        <p14:creationId xmlns:p14="http://schemas.microsoft.com/office/powerpoint/2010/main" val="392544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uncionpublica.gov.co/eva/admon/cursos/curso-integridad/recurso/index.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BD20FB-D10F-6DF8-C563-3A82DA399A0E}"/>
              </a:ext>
            </a:extLst>
          </p:cNvPr>
          <p:cNvSpPr txBox="1"/>
          <p:nvPr/>
        </p:nvSpPr>
        <p:spPr>
          <a:xfrm>
            <a:off x="670445" y="3722001"/>
            <a:ext cx="5938684" cy="707886"/>
          </a:xfrm>
          <a:prstGeom prst="rect">
            <a:avLst/>
          </a:prstGeom>
          <a:noFill/>
        </p:spPr>
        <p:txBody>
          <a:bodyPr wrap="square" rtlCol="0">
            <a:spAutoFit/>
          </a:bodyPr>
          <a:lstStyle/>
          <a:p>
            <a:pPr algn="ctr"/>
            <a:r>
              <a:rPr lang="es-CO" sz="4000" b="1" dirty="0">
                <a:solidFill>
                  <a:schemeClr val="bg1"/>
                </a:solidFill>
              </a:rPr>
              <a:t>INTEGRIDAD PÚBLICA</a:t>
            </a:r>
          </a:p>
        </p:txBody>
      </p:sp>
    </p:spTree>
    <p:extLst>
      <p:ext uri="{BB962C8B-B14F-4D97-AF65-F5344CB8AC3E}">
        <p14:creationId xmlns:p14="http://schemas.microsoft.com/office/powerpoint/2010/main" val="133597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C32EA-7A2C-A4A1-1EAF-E4F2CA3DC217}"/>
              </a:ext>
            </a:extLst>
          </p:cNvPr>
          <p:cNvSpPr>
            <a:spLocks noGrp="1"/>
          </p:cNvSpPr>
          <p:nvPr>
            <p:ph type="title"/>
          </p:nvPr>
        </p:nvSpPr>
        <p:spPr>
          <a:xfrm>
            <a:off x="1886900" y="331764"/>
            <a:ext cx="8418200" cy="951056"/>
          </a:xfrm>
        </p:spPr>
        <p:txBody>
          <a:bodyPr>
            <a:noAutofit/>
          </a:bodyPr>
          <a:lstStyle/>
          <a:p>
            <a:pPr algn="ctr"/>
            <a:r>
              <a:rPr lang="es-ES" sz="2800" b="1" dirty="0"/>
              <a:t>POLÍTICA DE INTEGRIDAD</a:t>
            </a:r>
            <a:endParaRPr lang="es-CO" sz="2800" b="1" dirty="0"/>
          </a:p>
        </p:txBody>
      </p:sp>
      <p:sp>
        <p:nvSpPr>
          <p:cNvPr id="3" name="CuadroTexto 2">
            <a:extLst>
              <a:ext uri="{FF2B5EF4-FFF2-40B4-BE49-F238E27FC236}">
                <a16:creationId xmlns:a16="http://schemas.microsoft.com/office/drawing/2014/main" id="{49095451-E4A2-6E2A-30D9-F6ECAC681A91}"/>
              </a:ext>
            </a:extLst>
          </p:cNvPr>
          <p:cNvSpPr txBox="1"/>
          <p:nvPr/>
        </p:nvSpPr>
        <p:spPr>
          <a:xfrm>
            <a:off x="599770" y="2212259"/>
            <a:ext cx="4080386" cy="2862322"/>
          </a:xfrm>
          <a:prstGeom prst="rect">
            <a:avLst/>
          </a:prstGeom>
          <a:noFill/>
        </p:spPr>
        <p:txBody>
          <a:bodyPr wrap="square" rtlCol="0">
            <a:spAutoFit/>
          </a:bodyPr>
          <a:lstStyle/>
          <a:p>
            <a:pPr algn="just"/>
            <a:r>
              <a:rPr lang="es-ES" dirty="0"/>
              <a:t>El propósito de esta política es desarrollar mecanismos que faciliten la institucionalización de la política de integridad en las entidades públicas con miras a garantizar un </a:t>
            </a:r>
            <a:r>
              <a:rPr lang="es-ES" b="1" dirty="0"/>
              <a:t>comportamiento probo </a:t>
            </a:r>
            <a:r>
              <a:rPr lang="es-ES" dirty="0"/>
              <a:t>de los servidores públicos y controlar las conductas de corrupción que afectan el logro de los fines esenciales del Estado.</a:t>
            </a:r>
          </a:p>
        </p:txBody>
      </p:sp>
      <p:pic>
        <p:nvPicPr>
          <p:cNvPr id="7" name="Imagen 6">
            <a:extLst>
              <a:ext uri="{FF2B5EF4-FFF2-40B4-BE49-F238E27FC236}">
                <a16:creationId xmlns:a16="http://schemas.microsoft.com/office/drawing/2014/main" id="{4D6A9DD5-74E7-C1C2-797B-219C18A36B52}"/>
              </a:ext>
            </a:extLst>
          </p:cNvPr>
          <p:cNvPicPr>
            <a:picLocks noChangeAspect="1"/>
          </p:cNvPicPr>
          <p:nvPr/>
        </p:nvPicPr>
        <p:blipFill>
          <a:blip r:embed="rId4"/>
          <a:srcRect l="4718" t="1117" r="1197" b="1920"/>
          <a:stretch>
            <a:fillRect/>
          </a:stretch>
        </p:blipFill>
        <p:spPr>
          <a:xfrm>
            <a:off x="4768645" y="1415844"/>
            <a:ext cx="7250161" cy="4267201"/>
          </a:xfrm>
          <a:prstGeom prst="rect">
            <a:avLst/>
          </a:prstGeom>
          <a:ln>
            <a:solidFill>
              <a:schemeClr val="tx1"/>
            </a:solidFill>
          </a:ln>
        </p:spPr>
      </p:pic>
    </p:spTree>
    <p:extLst>
      <p:ext uri="{BB962C8B-B14F-4D97-AF65-F5344CB8AC3E}">
        <p14:creationId xmlns:p14="http://schemas.microsoft.com/office/powerpoint/2010/main" val="354070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BDB521-C72B-8765-A3A8-13BD5F82C9A7}"/>
              </a:ext>
            </a:extLst>
          </p:cNvPr>
          <p:cNvSpPr txBox="1"/>
          <p:nvPr/>
        </p:nvSpPr>
        <p:spPr>
          <a:xfrm>
            <a:off x="629267" y="1603981"/>
            <a:ext cx="5466733" cy="3693319"/>
          </a:xfrm>
          <a:prstGeom prst="rect">
            <a:avLst/>
          </a:prstGeom>
          <a:noFill/>
        </p:spPr>
        <p:txBody>
          <a:bodyPr wrap="square" rtlCol="0">
            <a:spAutoFit/>
          </a:bodyPr>
          <a:lstStyle/>
          <a:p>
            <a:pPr algn="just"/>
            <a:r>
              <a:rPr lang="es-ES" dirty="0"/>
              <a:t>La adopción del Código debe contemplar los siguientes aspectos:</a:t>
            </a:r>
          </a:p>
          <a:p>
            <a:pPr algn="just"/>
            <a:endParaRPr lang="es-ES" dirty="0"/>
          </a:p>
          <a:p>
            <a:pPr marL="285750" indent="-285750" algn="just">
              <a:buFont typeface="Arial" panose="020B0604020202020204" pitchFamily="34" charset="0"/>
              <a:buChar char="•"/>
            </a:pPr>
            <a:r>
              <a:rPr lang="es-ES" dirty="0"/>
              <a:t>Contar con el liderazgo del equipo directivo y la coordinación de las áreas de gestión humana.</a:t>
            </a:r>
          </a:p>
          <a:p>
            <a:pPr marL="285750" indent="-285750" algn="just">
              <a:buFont typeface="Arial" panose="020B0604020202020204" pitchFamily="34" charset="0"/>
              <a:buChar char="•"/>
            </a:pPr>
            <a:r>
              <a:rPr lang="es-ES" dirty="0"/>
              <a:t>Llevar a cabo permanentemente ejercicios participativos para la divulgación y apropiación de los valores y principios propuestos en el Código de Integridad.</a:t>
            </a:r>
          </a:p>
          <a:p>
            <a:pPr marL="285750" indent="-285750" algn="just">
              <a:buFont typeface="Arial" panose="020B0604020202020204" pitchFamily="34" charset="0"/>
              <a:buChar char="•"/>
            </a:pPr>
            <a:r>
              <a:rPr lang="es-ES" dirty="0"/>
              <a:t>Establecer un sistema de seguimiento y evaluación de la implementación del Código para garantizar su cumplimiento por parte de los servidores en el ejercicio de las funciones.</a:t>
            </a:r>
          </a:p>
        </p:txBody>
      </p:sp>
      <p:pic>
        <p:nvPicPr>
          <p:cNvPr id="4098" name="Picture 2" descr="MIPG en Cali: Fortaleciendo la planificación, el conocimiento y la gestión  pública – Intranet – Alcaldía de Santiago de Cali">
            <a:extLst>
              <a:ext uri="{FF2B5EF4-FFF2-40B4-BE49-F238E27FC236}">
                <a16:creationId xmlns:a16="http://schemas.microsoft.com/office/drawing/2014/main" id="{707B6B92-D867-5474-7576-533DC81C8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966"/>
          <a:stretch>
            <a:fillRect/>
          </a:stretch>
        </p:blipFill>
        <p:spPr bwMode="auto">
          <a:xfrm>
            <a:off x="6512335" y="1774241"/>
            <a:ext cx="5357167"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F76F4E5-4330-6589-B90A-18275DE87B25}"/>
              </a:ext>
            </a:extLst>
          </p:cNvPr>
          <p:cNvSpPr txBox="1"/>
          <p:nvPr/>
        </p:nvSpPr>
        <p:spPr>
          <a:xfrm>
            <a:off x="813995" y="684086"/>
            <a:ext cx="10564009" cy="523220"/>
          </a:xfrm>
          <a:prstGeom prst="rect">
            <a:avLst/>
          </a:prstGeom>
          <a:noFill/>
        </p:spPr>
        <p:txBody>
          <a:bodyPr wrap="square" rtlCol="0">
            <a:spAutoFit/>
          </a:bodyPr>
          <a:lstStyle/>
          <a:p>
            <a:pPr algn="ctr"/>
            <a:r>
              <a:rPr lang="es-CO" sz="2800" b="1" dirty="0"/>
              <a:t>IMPLEMENTACIÓN DE LA POLÍTICA DE INTEGRIDAD PÚBLICA</a:t>
            </a:r>
          </a:p>
        </p:txBody>
      </p:sp>
    </p:spTree>
    <p:extLst>
      <p:ext uri="{BB962C8B-B14F-4D97-AF65-F5344CB8AC3E}">
        <p14:creationId xmlns:p14="http://schemas.microsoft.com/office/powerpoint/2010/main" val="389078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281D5-E038-FDBF-9B81-6F53ADD3E0BB}"/>
              </a:ext>
            </a:extLst>
          </p:cNvPr>
          <p:cNvSpPr>
            <a:spLocks noGrp="1"/>
          </p:cNvSpPr>
          <p:nvPr>
            <p:ph type="title"/>
          </p:nvPr>
        </p:nvSpPr>
        <p:spPr/>
        <p:txBody>
          <a:bodyPr>
            <a:normAutofit/>
          </a:bodyPr>
          <a:lstStyle/>
          <a:p>
            <a:pPr algn="ctr"/>
            <a:br>
              <a:rPr lang="en-US" dirty="0"/>
            </a:br>
            <a:endParaRPr lang="es-CO" dirty="0"/>
          </a:p>
        </p:txBody>
      </p:sp>
      <p:sp>
        <p:nvSpPr>
          <p:cNvPr id="3" name="CuadroTexto 2">
            <a:extLst>
              <a:ext uri="{FF2B5EF4-FFF2-40B4-BE49-F238E27FC236}">
                <a16:creationId xmlns:a16="http://schemas.microsoft.com/office/drawing/2014/main" id="{11F45297-BECB-1AF8-A927-F1E732D49C44}"/>
              </a:ext>
            </a:extLst>
          </p:cNvPr>
          <p:cNvSpPr txBox="1"/>
          <p:nvPr/>
        </p:nvSpPr>
        <p:spPr>
          <a:xfrm>
            <a:off x="326877" y="1569951"/>
            <a:ext cx="4981423" cy="4247317"/>
          </a:xfrm>
          <a:prstGeom prst="rect">
            <a:avLst/>
          </a:prstGeom>
          <a:noFill/>
        </p:spPr>
        <p:txBody>
          <a:bodyPr wrap="square" rtlCol="0">
            <a:spAutoFit/>
          </a:bodyPr>
          <a:lstStyle/>
          <a:p>
            <a:pPr algn="just"/>
            <a:r>
              <a:rPr lang="es-ES" dirty="0"/>
              <a:t>El Código Ética, Integridad y Buen Gobierno de la E.S.E. Hospital San Francisco de Viotá constituye una guía fundamental para el comportamiento ético, profesional y transparente de todos los servidores públicos, contratistas, colaboradores y demás personas que prestan sus servicios en nuestra institución. Este documento responde al compromiso del hospital con la construcción de una cultura organizacional basada en principios que promuevan la legalidad, la honestidad, el respeto, la responsabilidad y la justicia, en concordancia con los lineamientos del Modelo Integrado de Planeación y Gestión (MIPG) y la política de integridad del Estado colombiano.</a:t>
            </a:r>
          </a:p>
        </p:txBody>
      </p:sp>
      <p:pic>
        <p:nvPicPr>
          <p:cNvPr id="5" name="Imagen 4">
            <a:extLst>
              <a:ext uri="{FF2B5EF4-FFF2-40B4-BE49-F238E27FC236}">
                <a16:creationId xmlns:a16="http://schemas.microsoft.com/office/drawing/2014/main" id="{3421D67E-D3E6-3C08-3B2F-304CC1AF334F}"/>
              </a:ext>
            </a:extLst>
          </p:cNvPr>
          <p:cNvPicPr>
            <a:picLocks noChangeAspect="1"/>
          </p:cNvPicPr>
          <p:nvPr/>
        </p:nvPicPr>
        <p:blipFill>
          <a:blip r:embed="rId3"/>
          <a:stretch>
            <a:fillRect/>
          </a:stretch>
        </p:blipFill>
        <p:spPr>
          <a:xfrm>
            <a:off x="5441717" y="1554974"/>
            <a:ext cx="6604636" cy="4262294"/>
          </a:xfrm>
          <a:prstGeom prst="rect">
            <a:avLst/>
          </a:prstGeom>
        </p:spPr>
      </p:pic>
      <p:sp>
        <p:nvSpPr>
          <p:cNvPr id="6" name="Título 1">
            <a:extLst>
              <a:ext uri="{FF2B5EF4-FFF2-40B4-BE49-F238E27FC236}">
                <a16:creationId xmlns:a16="http://schemas.microsoft.com/office/drawing/2014/main" id="{25CF4DAF-F87D-6FBA-6768-FFFA0DEC8C4D}"/>
              </a:ext>
            </a:extLst>
          </p:cNvPr>
          <p:cNvSpPr txBox="1">
            <a:spLocks/>
          </p:cNvSpPr>
          <p:nvPr/>
        </p:nvSpPr>
        <p:spPr>
          <a:xfrm>
            <a:off x="1886900" y="477033"/>
            <a:ext cx="8418200" cy="951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t>CÓDIGO ÉTICA, INTEGRIDAD Y BUEN GOBIERNO</a:t>
            </a:r>
            <a:endParaRPr lang="es-CO" sz="2800" b="1" dirty="0"/>
          </a:p>
        </p:txBody>
      </p:sp>
    </p:spTree>
    <p:extLst>
      <p:ext uri="{BB962C8B-B14F-4D97-AF65-F5344CB8AC3E}">
        <p14:creationId xmlns:p14="http://schemas.microsoft.com/office/powerpoint/2010/main" val="235866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263AB3-EFEB-F9A0-51DE-0BD479FB5E70}"/>
              </a:ext>
            </a:extLst>
          </p:cNvPr>
          <p:cNvSpPr txBox="1"/>
          <p:nvPr/>
        </p:nvSpPr>
        <p:spPr>
          <a:xfrm>
            <a:off x="2610464" y="563631"/>
            <a:ext cx="6971071" cy="523220"/>
          </a:xfrm>
          <a:prstGeom prst="rect">
            <a:avLst/>
          </a:prstGeom>
          <a:noFill/>
        </p:spPr>
        <p:txBody>
          <a:bodyPr wrap="square" rtlCol="0">
            <a:spAutoFit/>
          </a:bodyPr>
          <a:lstStyle/>
          <a:p>
            <a:pPr algn="ctr"/>
            <a:r>
              <a:rPr lang="es-ES" sz="2800" b="1" dirty="0"/>
              <a:t>EL CONTENIDO DEL DOCUMENTO ES:</a:t>
            </a:r>
          </a:p>
        </p:txBody>
      </p:sp>
      <p:sp>
        <p:nvSpPr>
          <p:cNvPr id="2" name="CuadroTexto 1">
            <a:extLst>
              <a:ext uri="{FF2B5EF4-FFF2-40B4-BE49-F238E27FC236}">
                <a16:creationId xmlns:a16="http://schemas.microsoft.com/office/drawing/2014/main" id="{344D17CE-19DF-7A5C-1921-F6246A5EC454}"/>
              </a:ext>
            </a:extLst>
          </p:cNvPr>
          <p:cNvSpPr txBox="1"/>
          <p:nvPr/>
        </p:nvSpPr>
        <p:spPr>
          <a:xfrm>
            <a:off x="983223" y="1582339"/>
            <a:ext cx="9458635" cy="3693319"/>
          </a:xfrm>
          <a:prstGeom prst="rect">
            <a:avLst/>
          </a:prstGeom>
          <a:noFill/>
        </p:spPr>
        <p:txBody>
          <a:bodyPr wrap="square" rtlCol="0">
            <a:spAutoFit/>
          </a:bodyPr>
          <a:lstStyle/>
          <a:p>
            <a:pPr marL="285750" indent="-285750" algn="just">
              <a:buFont typeface="Arial" panose="020B0604020202020204" pitchFamily="34" charset="0"/>
              <a:buChar char="•"/>
            </a:pPr>
            <a:r>
              <a:rPr lang="es-ES" dirty="0"/>
              <a:t>PRESENTACIÓN	</a:t>
            </a:r>
          </a:p>
          <a:p>
            <a:pPr marL="285750" indent="-285750" algn="just">
              <a:buFont typeface="Arial" panose="020B0604020202020204" pitchFamily="34" charset="0"/>
              <a:buChar char="•"/>
            </a:pPr>
            <a:r>
              <a:rPr lang="es-ES" dirty="0"/>
              <a:t>OBJETIVOS	</a:t>
            </a:r>
          </a:p>
          <a:p>
            <a:pPr marL="285750" indent="-285750" algn="just">
              <a:buFont typeface="Arial" panose="020B0604020202020204" pitchFamily="34" charset="0"/>
              <a:buChar char="•"/>
            </a:pPr>
            <a:r>
              <a:rPr lang="es-ES" dirty="0"/>
              <a:t>ALCANCE	</a:t>
            </a:r>
          </a:p>
          <a:p>
            <a:pPr marL="285750" indent="-285750" algn="just">
              <a:buFont typeface="Arial" panose="020B0604020202020204" pitchFamily="34" charset="0"/>
              <a:buChar char="•"/>
            </a:pPr>
            <a:r>
              <a:rPr lang="es-ES" dirty="0"/>
              <a:t>MARCO NORMATIVO	</a:t>
            </a:r>
          </a:p>
          <a:p>
            <a:pPr marL="285750" indent="-285750" algn="just">
              <a:buFont typeface="Arial" panose="020B0604020202020204" pitchFamily="34" charset="0"/>
              <a:buChar char="•"/>
            </a:pPr>
            <a:r>
              <a:rPr lang="es-ES" dirty="0"/>
              <a:t>DEFINICIONES	</a:t>
            </a:r>
          </a:p>
          <a:p>
            <a:pPr marL="285750" indent="-285750" algn="just">
              <a:buFont typeface="Arial" panose="020B0604020202020204" pitchFamily="34" charset="0"/>
              <a:buChar char="•"/>
            </a:pPr>
            <a:r>
              <a:rPr lang="es-ES" dirty="0"/>
              <a:t>PLATAFORMA ESTRATÉGICA	</a:t>
            </a:r>
          </a:p>
          <a:p>
            <a:pPr marL="285750" indent="-285750" algn="just">
              <a:buFont typeface="Arial" panose="020B0604020202020204" pitchFamily="34" charset="0"/>
              <a:buChar char="•"/>
            </a:pPr>
            <a:r>
              <a:rPr lang="es-ES" dirty="0"/>
              <a:t>VALORES QUE ORIENTAN EL CÓDIGO DE ÉTICA	</a:t>
            </a:r>
          </a:p>
          <a:p>
            <a:pPr marL="285750" indent="-285750" algn="just">
              <a:buFont typeface="Arial" panose="020B0604020202020204" pitchFamily="34" charset="0"/>
              <a:buChar char="•"/>
            </a:pPr>
            <a:r>
              <a:rPr lang="es-ES" dirty="0"/>
              <a:t>MECANISMOS DE CONSULTAS Y DENUNCIAS	</a:t>
            </a:r>
          </a:p>
          <a:p>
            <a:pPr marL="285750" indent="-285750" algn="just">
              <a:buFont typeface="Arial" panose="020B0604020202020204" pitchFamily="34" charset="0"/>
              <a:buChar char="•"/>
            </a:pPr>
            <a:r>
              <a:rPr lang="es-ES" dirty="0"/>
              <a:t>CÓDIGO DE INTEGRIDAD – VALORES DEL SERVIDOR PÚBLICO</a:t>
            </a:r>
          </a:p>
          <a:p>
            <a:pPr marL="285750" indent="-285750" algn="just">
              <a:buFont typeface="Arial" panose="020B0604020202020204" pitchFamily="34" charset="0"/>
              <a:buChar char="•"/>
            </a:pPr>
            <a:r>
              <a:rPr lang="es-ES" dirty="0"/>
              <a:t>PRÁCTICAS DE BUEN GOBIERNO PARA LA ADMINISTRACIÓN</a:t>
            </a:r>
          </a:p>
          <a:p>
            <a:pPr marL="285750" indent="-285750" algn="just">
              <a:buFont typeface="Arial" panose="020B0604020202020204" pitchFamily="34" charset="0"/>
              <a:buChar char="•"/>
            </a:pPr>
            <a:r>
              <a:rPr lang="es-ES" dirty="0"/>
              <a:t>CONFLICTO DE INTERESES	</a:t>
            </a:r>
          </a:p>
          <a:p>
            <a:pPr marL="285750" indent="-285750" algn="just">
              <a:buFont typeface="Arial" panose="020B0604020202020204" pitchFamily="34" charset="0"/>
              <a:buChar char="•"/>
            </a:pPr>
            <a:r>
              <a:rPr lang="es-ES" dirty="0"/>
              <a:t>INDICADORES DE GESTIÓN DEL CÓDIGO Y SEGUIMIENTO</a:t>
            </a:r>
          </a:p>
          <a:p>
            <a:pPr marL="285750" indent="-285750" algn="just">
              <a:buFont typeface="Arial" panose="020B0604020202020204" pitchFamily="34" charset="0"/>
              <a:buChar char="•"/>
            </a:pPr>
            <a:r>
              <a:rPr lang="es-ES" dirty="0"/>
              <a:t>TABLA DE CONTROL DE MODIFICACIONES</a:t>
            </a:r>
          </a:p>
        </p:txBody>
      </p:sp>
      <p:pic>
        <p:nvPicPr>
          <p:cNvPr id="1027" name="Picture 3" descr="Hoja De Documentos Png , Png Download - Hoja De Notas En Blanco,  Transparent Png - kindpng">
            <a:extLst>
              <a:ext uri="{FF2B5EF4-FFF2-40B4-BE49-F238E27FC236}">
                <a16:creationId xmlns:a16="http://schemas.microsoft.com/office/drawing/2014/main" id="{FC935722-82B9-2854-8CC8-A961F45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598" y="1114582"/>
            <a:ext cx="4266671" cy="462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9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7A293D-C854-8F35-8353-FDA1E23840AE}"/>
              </a:ext>
            </a:extLst>
          </p:cNvPr>
          <p:cNvSpPr>
            <a:spLocks noGrp="1"/>
          </p:cNvSpPr>
          <p:nvPr>
            <p:ph idx="1"/>
          </p:nvPr>
        </p:nvSpPr>
        <p:spPr>
          <a:xfrm>
            <a:off x="817582" y="4728853"/>
            <a:ext cx="10972799" cy="1255363"/>
          </a:xfrm>
        </p:spPr>
        <p:txBody>
          <a:bodyPr>
            <a:normAutofit/>
          </a:bodyPr>
          <a:lstStyle/>
          <a:p>
            <a:pPr marL="0" indent="0" algn="just">
              <a:buNone/>
            </a:pPr>
            <a:r>
              <a:rPr lang="es-ES" sz="1800" dirty="0"/>
              <a:t>El Código de Integridad, comúnmente adoptado por entidades públicas, se basa en los valores de honestidad, respeto, compromiso, diligencia, y justicia. Estos valores buscan orientar el comportamiento de los servidores públicos para garantizar una gestión pública transparente, ética y eficiente. </a:t>
            </a:r>
            <a:endParaRPr lang="es-CO" sz="1800" dirty="0"/>
          </a:p>
        </p:txBody>
      </p:sp>
      <p:sp>
        <p:nvSpPr>
          <p:cNvPr id="7" name="Título 1">
            <a:extLst>
              <a:ext uri="{FF2B5EF4-FFF2-40B4-BE49-F238E27FC236}">
                <a16:creationId xmlns:a16="http://schemas.microsoft.com/office/drawing/2014/main" id="{6B025435-A952-4F81-35D2-0A22A0261C54}"/>
              </a:ext>
            </a:extLst>
          </p:cNvPr>
          <p:cNvSpPr txBox="1">
            <a:spLocks/>
          </p:cNvSpPr>
          <p:nvPr/>
        </p:nvSpPr>
        <p:spPr>
          <a:xfrm>
            <a:off x="1176764" y="670934"/>
            <a:ext cx="9838472" cy="951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t>CÓDIGO DE INTEGRIDAD – VALORES DEL SERVICIO PÚBLICO</a:t>
            </a:r>
            <a:endParaRPr lang="es-CO" sz="2800" b="1" dirty="0"/>
          </a:p>
        </p:txBody>
      </p:sp>
      <p:pic>
        <p:nvPicPr>
          <p:cNvPr id="2050" name="Picture 2" descr="Plan de Gestión Código de Integridad">
            <a:extLst>
              <a:ext uri="{FF2B5EF4-FFF2-40B4-BE49-F238E27FC236}">
                <a16:creationId xmlns:a16="http://schemas.microsoft.com/office/drawing/2014/main" id="{7254A5D6-2F7B-9560-2FE3-72DEEC884C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317" b="89756" l="9756" r="89837">
                        <a14:foregroundMark x1="43496" y1="7317" x2="54472" y2="11707"/>
                        <a14:foregroundMark x1="45935" y1="39512" x2="48780" y2="54146"/>
                        <a14:foregroundMark x1="48780" y1="54146" x2="65041" y2="40000"/>
                        <a14:foregroundMark x1="65041" y1="40000" x2="46748" y2="34146"/>
                        <a14:foregroundMark x1="46748" y1="34146" x2="42276" y2="45366"/>
                        <a14:foregroundMark x1="42276" y1="45366" x2="43089" y2="45854"/>
                        <a14:foregroundMark x1="41057" y1="26341" x2="37805" y2="43415"/>
                        <a14:foregroundMark x1="37805" y1="43415" x2="48780" y2="64390"/>
                        <a14:foregroundMark x1="48780" y1="64390" x2="42683" y2="33171"/>
                        <a14:foregroundMark x1="42683" y1="33171" x2="41463" y2="32195"/>
                        <a14:foregroundMark x1="43902" y1="25366" x2="32114" y2="38049"/>
                        <a14:foregroundMark x1="32114" y1="38049" x2="51626" y2="61463"/>
                        <a14:foregroundMark x1="51626" y1="61463" x2="60976" y2="39024"/>
                        <a14:foregroundMark x1="60976" y1="39024" x2="42683" y2="23415"/>
                        <a14:foregroundMark x1="42683" y1="23415" x2="39024" y2="28780"/>
                        <a14:foregroundMark x1="37398" y1="39024" x2="32114" y2="46341"/>
                        <a14:foregroundMark x1="32114" y1="46341" x2="35366" y2="63902"/>
                        <a14:foregroundMark x1="35366" y1="63902" x2="39837" y2="48780"/>
                        <a14:foregroundMark x1="39837" y1="48780" x2="35366" y2="36585"/>
                        <a14:foregroundMark x1="35366" y1="36585" x2="34959" y2="36098"/>
                      </a14:backgroundRemoval>
                    </a14:imgEffect>
                  </a14:imgLayer>
                </a14:imgProps>
              </a:ext>
              <a:ext uri="{28A0092B-C50C-407E-A947-70E740481C1C}">
                <a14:useLocalDpi xmlns:a14="http://schemas.microsoft.com/office/drawing/2010/main" val="0"/>
              </a:ext>
            </a:extLst>
          </a:blip>
          <a:srcRect/>
          <a:stretch>
            <a:fillRect/>
          </a:stretch>
        </p:blipFill>
        <p:spPr bwMode="auto">
          <a:xfrm>
            <a:off x="3838882" y="1501465"/>
            <a:ext cx="4118863" cy="3432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90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AB1E-0117-2633-0D5D-D595013C3C1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C4D3977A-22AA-3881-339F-F2396B02E35F}"/>
              </a:ext>
            </a:extLst>
          </p:cNvPr>
          <p:cNvPicPr>
            <a:picLocks noChangeAspect="1"/>
          </p:cNvPicPr>
          <p:nvPr/>
        </p:nvPicPr>
        <p:blipFill>
          <a:blip r:embed="rId2"/>
          <a:stretch>
            <a:fillRect/>
          </a:stretch>
        </p:blipFill>
        <p:spPr>
          <a:xfrm>
            <a:off x="0" y="1390"/>
            <a:ext cx="12192000" cy="6855220"/>
          </a:xfrm>
          <a:prstGeom prst="rect">
            <a:avLst/>
          </a:prstGeom>
        </p:spPr>
      </p:pic>
      <p:pic>
        <p:nvPicPr>
          <p:cNvPr id="5122" name="Picture 2" descr="Conozca el Código de Integridad, la guía de acción para los servidores  públicos - Función Pública">
            <a:extLst>
              <a:ext uri="{FF2B5EF4-FFF2-40B4-BE49-F238E27FC236}">
                <a16:creationId xmlns:a16="http://schemas.microsoft.com/office/drawing/2014/main" id="{FF328EB5-E103-F79D-83C0-E2C2925A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96" y="0"/>
            <a:ext cx="10176928" cy="571361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19FCE9C9-7323-F057-CF16-59C1BEC79DFF}"/>
              </a:ext>
            </a:extLst>
          </p:cNvPr>
          <p:cNvSpPr/>
          <p:nvPr/>
        </p:nvSpPr>
        <p:spPr>
          <a:xfrm>
            <a:off x="7069394" y="304800"/>
            <a:ext cx="4080387" cy="6331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Tree>
    <p:extLst>
      <p:ext uri="{BB962C8B-B14F-4D97-AF65-F5344CB8AC3E}">
        <p14:creationId xmlns:p14="http://schemas.microsoft.com/office/powerpoint/2010/main" val="349377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AB96A-7F96-AD9D-9BD3-D52F955B2EF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113AD04-4281-9C14-A863-C47493AA1105}"/>
              </a:ext>
            </a:extLst>
          </p:cNvPr>
          <p:cNvPicPr>
            <a:picLocks noChangeAspect="1"/>
          </p:cNvPicPr>
          <p:nvPr/>
        </p:nvPicPr>
        <p:blipFill>
          <a:blip r:embed="rId2"/>
          <a:stretch>
            <a:fillRect/>
          </a:stretch>
        </p:blipFill>
        <p:spPr>
          <a:xfrm>
            <a:off x="0" y="2780"/>
            <a:ext cx="12192000" cy="6855220"/>
          </a:xfrm>
          <a:prstGeom prst="rect">
            <a:avLst/>
          </a:prstGeom>
        </p:spPr>
      </p:pic>
      <p:sp>
        <p:nvSpPr>
          <p:cNvPr id="3" name="object 3" descr="$PPTXTitle">
            <a:extLst>
              <a:ext uri="{FF2B5EF4-FFF2-40B4-BE49-F238E27FC236}">
                <a16:creationId xmlns:a16="http://schemas.microsoft.com/office/drawing/2014/main" id="{A79EC78C-3579-E3EC-A4E8-EA006C537E3D}"/>
              </a:ext>
            </a:extLst>
          </p:cNvPr>
          <p:cNvSpPr txBox="1">
            <a:spLocks/>
          </p:cNvSpPr>
          <p:nvPr/>
        </p:nvSpPr>
        <p:spPr>
          <a:xfrm>
            <a:off x="2469770" y="758861"/>
            <a:ext cx="7252458" cy="623633"/>
          </a:xfrm>
          <a:prstGeom prst="rect">
            <a:avLst/>
          </a:prstGeom>
        </p:spPr>
        <p:txBody>
          <a:bodyPr vert="horz" wrap="square" lIns="0" tIns="90488" rIns="0" bIns="0" rtlCol="0">
            <a:spAutoFit/>
          </a:bodyPr>
          <a:lstStyle>
            <a:lvl1pPr>
              <a:defRPr sz="4200" b="1" i="0">
                <a:solidFill>
                  <a:schemeClr val="bg1"/>
                </a:solidFill>
                <a:latin typeface="Tahoma"/>
                <a:ea typeface="+mj-ea"/>
                <a:cs typeface="Tahoma"/>
              </a:defRPr>
            </a:lvl1pPr>
          </a:lstStyle>
          <a:p>
            <a:pPr marL="19050" marR="7620" indent="-19050" algn="ctr">
              <a:lnSpc>
                <a:spcPts val="4545"/>
              </a:lnSpc>
              <a:spcBef>
                <a:spcPts val="713"/>
              </a:spcBef>
            </a:pPr>
            <a:r>
              <a:rPr lang="es-CO" sz="2800" kern="0" noProof="0" dirty="0">
                <a:solidFill>
                  <a:schemeClr val="tx1"/>
                </a:solidFill>
                <a:latin typeface="Aptos" panose="020B0004020202020204" pitchFamily="34" charset="0"/>
                <a:ea typeface="Open Sans Bold" panose="020B0604020202020204" charset="0"/>
                <a:cs typeface="Open Sans Bold" panose="020B0604020202020204" charset="0"/>
              </a:rPr>
              <a:t>BIBLIOGRAFÍA</a:t>
            </a:r>
            <a:endParaRPr lang="es-CO" sz="2800" kern="0" spc="-15" noProof="0" dirty="0">
              <a:solidFill>
                <a:schemeClr val="tx1"/>
              </a:solidFill>
              <a:latin typeface="Aptos" panose="020B0004020202020204" pitchFamily="34" charset="0"/>
              <a:ea typeface="Open Sans Bold" panose="020B0604020202020204" charset="0"/>
              <a:cs typeface="Open Sans Bold" panose="020B0604020202020204" charset="0"/>
            </a:endParaRPr>
          </a:p>
        </p:txBody>
      </p:sp>
      <p:sp>
        <p:nvSpPr>
          <p:cNvPr id="5" name="CuadroTexto 4">
            <a:extLst>
              <a:ext uri="{FF2B5EF4-FFF2-40B4-BE49-F238E27FC236}">
                <a16:creationId xmlns:a16="http://schemas.microsoft.com/office/drawing/2014/main" id="{0AF3B002-2FE8-D672-4197-448B8439390E}"/>
              </a:ext>
            </a:extLst>
          </p:cNvPr>
          <p:cNvSpPr txBox="1"/>
          <p:nvPr/>
        </p:nvSpPr>
        <p:spPr>
          <a:xfrm>
            <a:off x="953844" y="1690062"/>
            <a:ext cx="10284311" cy="3477875"/>
          </a:xfrm>
          <a:prstGeom prst="rect">
            <a:avLst/>
          </a:prstGeom>
          <a:noFill/>
        </p:spPr>
        <p:txBody>
          <a:bodyPr wrap="square">
            <a:spAutoFit/>
          </a:bodyPr>
          <a:lstStyle/>
          <a:p>
            <a:pPr algn="just"/>
            <a:r>
              <a:rPr lang="es-CO" sz="2000" dirty="0">
                <a:latin typeface="Aptos" panose="020B0004020202020204" pitchFamily="34" charset="0"/>
              </a:rPr>
              <a:t>Ley 2016 de 2020 </a:t>
            </a:r>
            <a:r>
              <a:rPr lang="es-CO" sz="2000" i="1" dirty="0">
                <a:latin typeface="Aptos" panose="020B0004020202020204" pitchFamily="34" charset="0"/>
              </a:rPr>
              <a:t>“Por la cual se adopta el código de integridad del Servicio Público Colombiano y se dictan otras disposiciones”.</a:t>
            </a:r>
          </a:p>
          <a:p>
            <a:pPr algn="just"/>
            <a:endParaRPr lang="es-CO" sz="2000" dirty="0">
              <a:latin typeface="Aptos" panose="020B0004020202020204" pitchFamily="34" charset="0"/>
            </a:endParaRPr>
          </a:p>
          <a:p>
            <a:pPr algn="just"/>
            <a:r>
              <a:rPr lang="es-CO" sz="2000" dirty="0">
                <a:latin typeface="Aptos" panose="020B0004020202020204" pitchFamily="34" charset="0"/>
              </a:rPr>
              <a:t>Decreto 1499 de 2017 </a:t>
            </a:r>
            <a:r>
              <a:rPr lang="es-CO" sz="2000" i="1" dirty="0">
                <a:latin typeface="Aptos" panose="020B0004020202020204" pitchFamily="34" charset="0"/>
              </a:rPr>
              <a:t>“Por medio del cual se modifica el decreto 1083 de 2015, Decreto Único Reglamentario del Sector Función Pública, en lo relacionado con el Sistema de Gestión establecido en el artículo 133 de la LEY 1753 de 2015”. </a:t>
            </a:r>
          </a:p>
          <a:p>
            <a:pPr algn="just"/>
            <a:endParaRPr lang="es-CO" sz="2000" dirty="0">
              <a:latin typeface="Aptos" panose="020B0004020202020204" pitchFamily="34" charset="0"/>
            </a:endParaRPr>
          </a:p>
          <a:p>
            <a:pPr algn="just"/>
            <a:r>
              <a:rPr lang="es-CO" sz="2000" dirty="0">
                <a:latin typeface="Aptos" panose="020B0004020202020204" pitchFamily="34" charset="0"/>
              </a:rPr>
              <a:t>Código de Ética, Integridad y Buen Gobierno de la E.S.E. Hospital San Francisco de Viotá.</a:t>
            </a:r>
            <a:endParaRPr lang="es-CO" sz="2000" i="1" dirty="0">
              <a:latin typeface="Aptos" panose="020B0004020202020204" pitchFamily="34" charset="0"/>
            </a:endParaRPr>
          </a:p>
          <a:p>
            <a:pPr algn="just"/>
            <a:endParaRPr lang="es-CO" sz="2000" dirty="0">
              <a:latin typeface="Aptos" panose="020B0004020202020204" pitchFamily="34" charset="0"/>
            </a:endParaRPr>
          </a:p>
          <a:p>
            <a:pPr algn="just"/>
            <a:r>
              <a:rPr lang="es-CO" sz="2000" dirty="0">
                <a:latin typeface="Aptos" panose="020B0004020202020204" pitchFamily="34" charset="0"/>
                <a:hlinkClick r:id="rId3"/>
              </a:rPr>
              <a:t>https://www.funcionpublica.gov.co/eva/admon/cursos/curso-integridad/recurso/index.html</a:t>
            </a:r>
            <a:endParaRPr lang="es-CO" sz="2000" dirty="0">
              <a:latin typeface="Aptos" panose="020B0004020202020204" pitchFamily="34" charset="0"/>
            </a:endParaRPr>
          </a:p>
          <a:p>
            <a:pPr algn="just"/>
            <a:endParaRPr lang="es-CO" sz="2000" dirty="0">
              <a:latin typeface="Aptos" panose="020B0004020202020204" pitchFamily="34" charset="0"/>
            </a:endParaRPr>
          </a:p>
        </p:txBody>
      </p:sp>
    </p:spTree>
    <p:extLst>
      <p:ext uri="{BB962C8B-B14F-4D97-AF65-F5344CB8AC3E}">
        <p14:creationId xmlns:p14="http://schemas.microsoft.com/office/powerpoint/2010/main" val="7055744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287</TotalTime>
  <Words>496</Words>
  <Application>Microsoft Office PowerPoint</Application>
  <PresentationFormat>Panorámica</PresentationFormat>
  <Paragraphs>37</Paragraphs>
  <Slides>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Aptos</vt:lpstr>
      <vt:lpstr>Aptos Display</vt:lpstr>
      <vt:lpstr>Arial</vt:lpstr>
      <vt:lpstr>Tema de Office</vt:lpstr>
      <vt:lpstr>Presentación de PowerPoint</vt:lpstr>
      <vt:lpstr>POLÍTICA DE INTEGRIDAD</vt:lpstr>
      <vt:lpstr>Presentación de PowerPoint</vt:lpstr>
      <vt:lpstr>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PRENSA HSFV</dc:creator>
  <cp:lastModifiedBy>Tatiana Martinez</cp:lastModifiedBy>
  <cp:revision>35</cp:revision>
  <dcterms:created xsi:type="dcterms:W3CDTF">2025-03-13T16:34:56Z</dcterms:created>
  <dcterms:modified xsi:type="dcterms:W3CDTF">2026-05-13T22:49:18Z</dcterms:modified>
</cp:coreProperties>
</file>